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EB Garamond Medium"/>
      <p:regular r:id="rId17"/>
      <p:bold r:id="rId18"/>
      <p:italic r:id="rId19"/>
      <p:boldItalic r:id="rId20"/>
    </p:embeddedFont>
    <p:embeddedFont>
      <p:font typeface="EB Garamon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Medium-boldItalic.fntdata"/><Relationship Id="rId11" Type="http://schemas.openxmlformats.org/officeDocument/2006/relationships/slide" Target="slides/slide6.xml"/><Relationship Id="rId22" Type="http://schemas.openxmlformats.org/officeDocument/2006/relationships/font" Target="fonts/EBGaramond-bold.fntdata"/><Relationship Id="rId10" Type="http://schemas.openxmlformats.org/officeDocument/2006/relationships/slide" Target="slides/slide5.xml"/><Relationship Id="rId21" Type="http://schemas.openxmlformats.org/officeDocument/2006/relationships/font" Target="fonts/EBGaramond-regular.fntdata"/><Relationship Id="rId13" Type="http://schemas.openxmlformats.org/officeDocument/2006/relationships/slide" Target="slides/slide8.xml"/><Relationship Id="rId24" Type="http://schemas.openxmlformats.org/officeDocument/2006/relationships/font" Target="fonts/EBGaramond-boldItalic.fntdata"/><Relationship Id="rId12" Type="http://schemas.openxmlformats.org/officeDocument/2006/relationships/slide" Target="slides/slide7.xml"/><Relationship Id="rId23" Type="http://schemas.openxmlformats.org/officeDocument/2006/relationships/font" Target="fonts/EBGaramon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BGaramondMedium-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EBGaramondMedium-italic.fntdata"/><Relationship Id="rId6" Type="http://schemas.openxmlformats.org/officeDocument/2006/relationships/slide" Target="slides/slide1.xml"/><Relationship Id="rId18" Type="http://schemas.openxmlformats.org/officeDocument/2006/relationships/font" Target="fonts/EBGaramondMedium-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fc4eb95d2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fc4eb95d2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 FeO*/MgO vs. SiO2 plot demonstrates the iron enrichment that accompanies increasing SiO2 in the tholeiites and the lack of such enrichment in the calc-alkalic sequences. Fe is less compatible and is crystallized early on and not used as much later crystallization; in other words magma is so rich in Fe that it accumulates in melt bc it is not as efficiently removed from melt like Mg (which crystallizes rapidly early on). Also illustrates that there is enough fe to crystallize ilmenite after much of Mg is crystallized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Tholeiitic magmas</a:t>
            </a:r>
            <a:r>
              <a:rPr lang="en">
                <a:solidFill>
                  <a:schemeClr val="dk1"/>
                </a:solidFill>
              </a:rPr>
              <a:t> are characterized by a larger slope </a:t>
            </a:r>
            <a:r>
              <a:rPr b="1" lang="en">
                <a:solidFill>
                  <a:schemeClr val="dk1"/>
                </a:solidFill>
              </a:rPr>
              <a:t>Fe-enrichment trend</a:t>
            </a:r>
            <a:endParaRPr>
              <a:solidFill>
                <a:schemeClr val="dk1"/>
              </a:solidFill>
            </a:endParaRPr>
          </a:p>
          <a:p>
            <a:pPr indent="0" lvl="0" marL="0" rtl="0" algn="l">
              <a:spcBef>
                <a:spcPts val="0"/>
              </a:spcBef>
              <a:spcAft>
                <a:spcPts val="0"/>
              </a:spcAft>
              <a:buNone/>
            </a:pPr>
            <a:r>
              <a:rPr lang="en">
                <a:solidFill>
                  <a:schemeClr val="dk1"/>
                </a:solidFill>
              </a:rPr>
              <a:t>which contrasts with </a:t>
            </a:r>
            <a:r>
              <a:rPr b="1" lang="en">
                <a:solidFill>
                  <a:schemeClr val="dk1"/>
                </a:solidFill>
              </a:rPr>
              <a:t>calc-alkaline</a:t>
            </a:r>
            <a:r>
              <a:rPr lang="en">
                <a:solidFill>
                  <a:schemeClr val="dk1"/>
                </a:solidFill>
              </a:rPr>
              <a:t> magmas that show early Fe depletion in a shallower slope. </a:t>
            </a:r>
            <a:endParaRPr>
              <a:solidFill>
                <a:schemeClr val="dk1"/>
              </a:solidFill>
            </a:endParaRPr>
          </a:p>
          <a:p>
            <a:pPr indent="0" lvl="0" marL="0" rtl="0" algn="l">
              <a:spcBef>
                <a:spcPts val="0"/>
              </a:spcBef>
              <a:spcAft>
                <a:spcPts val="0"/>
              </a:spcAft>
              <a:buNone/>
            </a:pPr>
            <a:r>
              <a:rPr lang="en">
                <a:solidFill>
                  <a:schemeClr val="dk1"/>
                </a:solidFill>
              </a:rPr>
              <a:t>This is due to the fact that in tholeiitic magmas, Fe remains in the melt for a longer period during fractional crystallization.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As tholeiitic magmas evolve, silica content increases, and the FeO/MgO ratio increases because </a:t>
            </a:r>
            <a:r>
              <a:rPr b="1" lang="en">
                <a:solidFill>
                  <a:schemeClr val="dk1"/>
                </a:solidFill>
              </a:rPr>
              <a:t>Mg-rich minerals crystallize out early</a:t>
            </a:r>
            <a:r>
              <a:rPr lang="en">
                <a:solidFill>
                  <a:schemeClr val="dk1"/>
                </a:solidFill>
              </a:rPr>
              <a:t>, leaving Fe to accumulate in the remaining melt.</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In a </a:t>
            </a:r>
            <a:r>
              <a:rPr b="1" lang="en">
                <a:solidFill>
                  <a:schemeClr val="dk1"/>
                </a:solidFill>
              </a:rPr>
              <a:t>tholeiitic trend</a:t>
            </a:r>
            <a:r>
              <a:rPr lang="en">
                <a:solidFill>
                  <a:schemeClr val="dk1"/>
                </a:solidFill>
              </a:rPr>
              <a:t>, the </a:t>
            </a:r>
            <a:r>
              <a:rPr b="1" lang="en">
                <a:solidFill>
                  <a:schemeClr val="dk1"/>
                </a:solidFill>
              </a:rPr>
              <a:t>FeO/MgO ratio increases with increasing SiO₂</a:t>
            </a:r>
            <a:r>
              <a:rPr lang="en">
                <a:solidFill>
                  <a:schemeClr val="dk1"/>
                </a:solidFill>
              </a:rPr>
              <a:t> because:</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Early crystallization of Mg-rich minerals (e.g., olivine, pyroxene) removes Mg from the magma.</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Fe is less efficiently removed from the magma during early crystallization, and therefore, it accumulates in the residual melt.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As fractional crystallization continues, the magma becomes more silica-rich (higher SiO₂), and the FeO/MgO ratio increases due to the preferential depletion of Mg over Fe.</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This Fe-enrichment characteristic of tholeiitic magmas distinguishes them from other magmatic trends, such as calc-alkaline trends where Fe is removed earlier, leading to different evolutionary paths.</a:t>
            </a:r>
            <a:endParaRPr>
              <a:solidFill>
                <a:schemeClr val="dk1"/>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B) P2O5 vs. TiO2 plot illustrates the higher P2O5 /TiO2 ratio of the calc-alkalic over the tholeiitic trends.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Ti and P are both incompatible elements, basically compares removal rate of apatite (phosphorus bearing mineral) compared to titanite (ti bearing mineral) </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P₂O₅</a:t>
            </a:r>
            <a:r>
              <a:rPr lang="en">
                <a:solidFill>
                  <a:schemeClr val="dk1"/>
                </a:solidFill>
              </a:rPr>
              <a:t> and </a:t>
            </a:r>
            <a:r>
              <a:rPr b="1" lang="en">
                <a:solidFill>
                  <a:schemeClr val="dk1"/>
                </a:solidFill>
              </a:rPr>
              <a:t>TiO₂</a:t>
            </a:r>
            <a:r>
              <a:rPr lang="en">
                <a:solidFill>
                  <a:schemeClr val="dk1"/>
                </a:solidFill>
              </a:rPr>
              <a:t> can help distinguish between different magmatic series (e.g., tholeiitic vs. calc-alkaline).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Tholeiitic magmas</a:t>
            </a:r>
            <a:r>
              <a:rPr lang="en">
                <a:solidFill>
                  <a:schemeClr val="dk1"/>
                </a:solidFill>
              </a:rPr>
              <a:t> tend to show a shallower slope of Fe-Ti enrichment before TiO₂ is removed by ilmenite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Calc-alkaline magmas</a:t>
            </a:r>
            <a:r>
              <a:rPr lang="en">
                <a:solidFill>
                  <a:schemeClr val="dk1"/>
                </a:solidFill>
              </a:rPr>
              <a:t> show an earlier removal of Fe and Ti due to the earlier crystallization of Fe-Ti oxides</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d2f6441a5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0d2f6441a5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d2f6441a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0d2f6441a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Figure 1. (A) Regional sketch map showing the distribution of Miocene flood basalts in the Pacific Northwest.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include the Steens Basalt, the basalt of Malheur Gorge (BMG), and the Columbia River Basalt Group (CRBG).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that the Steens Basalt may have been displaced to the west by posteruptive east-west extension that formed the Oregon-Idaho graben (OIG) and by oblique right-lateral movement along the western Snake River Plain (WSRP) (Hooper et al., 2002).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B—Boise, </a:t>
            </a:r>
            <a:endParaRPr/>
          </a:p>
          <a:p>
            <a:pPr indent="0" lvl="0" marL="0" rtl="0" algn="l">
              <a:spcBef>
                <a:spcPts val="0"/>
              </a:spcBef>
              <a:spcAft>
                <a:spcPts val="0"/>
              </a:spcAft>
              <a:buNone/>
            </a:pPr>
            <a:r>
              <a:rPr lang="en"/>
              <a:t>J—Juntura and Malheur Gorge, cut by the west-northwest–trending Malheur Gorge fault, NNR—North Nevada rift</a:t>
            </a:r>
            <a:endParaRPr/>
          </a:p>
          <a:p>
            <a:pPr indent="0" lvl="0" marL="0" rtl="0" algn="l">
              <a:spcBef>
                <a:spcPts val="0"/>
              </a:spcBef>
              <a:spcAft>
                <a:spcPts val="0"/>
              </a:spcAft>
              <a:buNone/>
            </a:pPr>
            <a:r>
              <a:rPr lang="en"/>
              <a:t>S—Seattle, </a:t>
            </a:r>
            <a:endParaRPr/>
          </a:p>
          <a:p>
            <a:pPr indent="0" lvl="0" marL="0" rtl="0" algn="l">
              <a:spcBef>
                <a:spcPts val="0"/>
              </a:spcBef>
              <a:spcAft>
                <a:spcPts val="0"/>
              </a:spcAft>
              <a:buNone/>
            </a:pPr>
            <a:r>
              <a:rPr lang="en"/>
              <a:t>SB—Squaw Butte, </a:t>
            </a:r>
            <a:endParaRPr/>
          </a:p>
          <a:p>
            <a:pPr indent="0" lvl="0" marL="0" rtl="0" algn="l">
              <a:spcBef>
                <a:spcPts val="0"/>
              </a:spcBef>
              <a:spcAft>
                <a:spcPts val="0"/>
              </a:spcAft>
              <a:buNone/>
            </a:pPr>
            <a:r>
              <a:rPr lang="en"/>
              <a:t>SM—Steens Mountain, </a:t>
            </a:r>
            <a:endParaRPr/>
          </a:p>
          <a:p>
            <a:pPr indent="0" lvl="0" marL="0" rtl="0" algn="l">
              <a:spcBef>
                <a:spcPts val="0"/>
              </a:spcBef>
              <a:spcAft>
                <a:spcPts val="0"/>
              </a:spcAft>
              <a:buNone/>
            </a:pPr>
            <a:r>
              <a:rPr lang="en"/>
              <a:t>V—Vale fault zone, </a:t>
            </a:r>
            <a:endParaRPr/>
          </a:p>
          <a:p>
            <a:pPr indent="0" lvl="0" marL="0" rtl="0" algn="l">
              <a:spcBef>
                <a:spcPts val="0"/>
              </a:spcBef>
              <a:spcAft>
                <a:spcPts val="0"/>
              </a:spcAft>
              <a:buNone/>
            </a:pPr>
            <a:r>
              <a:rPr lang="en"/>
              <a:t>VI—Vancouver Island, </a:t>
            </a:r>
            <a:endParaRPr/>
          </a:p>
          <a:p>
            <a:pPr indent="0" lvl="0" marL="0" rtl="0" algn="l">
              <a:spcBef>
                <a:spcPts val="0"/>
              </a:spcBef>
              <a:spcAft>
                <a:spcPts val="0"/>
              </a:spcAft>
              <a:buNone/>
            </a:pPr>
            <a:r>
              <a:rPr lang="en"/>
              <a:t>W—Wallowa Mountains (horst). </a:t>
            </a:r>
            <a:endParaRPr/>
          </a:p>
          <a:p>
            <a:pPr indent="0" lvl="0" marL="0" rtl="0" algn="l">
              <a:spcBef>
                <a:spcPts val="0"/>
              </a:spcBef>
              <a:spcAft>
                <a:spcPts val="0"/>
              </a:spcAft>
              <a:buNone/>
            </a:pPr>
            <a:r>
              <a:rPr lang="en"/>
              <a:t>‘‘Suture’’ refers to the Idaho suture zone, a lithospheric boundary in Idaho and Washington between the older, thicker, North American craton to the east and north and the Blue Mountains accreted oceanic terranes to the west (Armstrong et al., 1977; Fleck and Criss, 1985).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0d2f6441a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0d2f6441a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 Cartoon of stratigraphic relationships among the Steens Basalt, the basalt of Malheur Gorge (including LPC—Lower Pole Creek, UPC—Upper Pole Creek, and Birch Creek) and the formations of the Columbia River Basalt Group (CRBG) between Steens Mountain and the Columbia Plateau. Not to scale.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0d2f6441a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0d2f6441a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d2f6441a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0d2f6441a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d2f6441a5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0d2f6441a5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 = incompatible, positive relationship to increasing sio2 content, increases in concentration as melt crystallizes </a:t>
            </a:r>
            <a:endParaRPr/>
          </a:p>
          <a:p>
            <a:pPr indent="0" lvl="0" marL="0" rtl="0" algn="l">
              <a:spcBef>
                <a:spcPts val="0"/>
              </a:spcBef>
              <a:spcAft>
                <a:spcPts val="0"/>
              </a:spcAft>
              <a:buNone/>
            </a:pPr>
            <a:r>
              <a:rPr lang="en"/>
              <a:t>SiO2 = incompatible</a:t>
            </a:r>
            <a:endParaRPr/>
          </a:p>
          <a:p>
            <a:pPr indent="0" lvl="0" marL="0" rtl="0" algn="l">
              <a:spcBef>
                <a:spcPts val="0"/>
              </a:spcBef>
              <a:spcAft>
                <a:spcPts val="0"/>
              </a:spcAft>
              <a:buNone/>
            </a:pPr>
            <a:r>
              <a:rPr lang="en"/>
              <a:t>^ Illustrates fractional crystallization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0d2f6441a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0d2f6441a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d2f6441a5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d2f6441a5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fc4eb95d2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fc4eb95d2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DC—Devine Canyon Ash-Flow Tuff</a:t>
            </a:r>
            <a:endParaRPr/>
          </a:p>
          <a:p>
            <a:pPr indent="0" lvl="0" marL="0" rtl="0" algn="l">
              <a:spcBef>
                <a:spcPts val="0"/>
              </a:spcBef>
              <a:spcAft>
                <a:spcPts val="0"/>
              </a:spcAft>
              <a:buNone/>
            </a:pPr>
            <a:r>
              <a:rPr lang="en"/>
              <a:t>WC— Wildcat Creek Ash-Flow Tuff. </a:t>
            </a:r>
            <a:endParaRPr/>
          </a:p>
          <a:p>
            <a:pPr indent="0" lvl="0" marL="0" rtl="0" algn="l">
              <a:spcBef>
                <a:spcPts val="0"/>
              </a:spcBef>
              <a:spcAft>
                <a:spcPts val="0"/>
              </a:spcAft>
              <a:buNone/>
            </a:pPr>
            <a:r>
              <a:rPr lang="en"/>
              <a:t>DCT—Dinner Creek Ash-Flow Tuff</a:t>
            </a:r>
            <a:endParaRPr/>
          </a:p>
          <a:p>
            <a:pPr indent="0" lvl="0" marL="0" rtl="0" algn="l">
              <a:spcBef>
                <a:spcPts val="0"/>
              </a:spcBef>
              <a:spcAft>
                <a:spcPts val="0"/>
              </a:spcAft>
              <a:buNone/>
            </a:pPr>
            <a:r>
              <a:rPr lang="en"/>
              <a:t>CWR—rhyolite of Cottonwood Mountain</a:t>
            </a:r>
            <a:endParaRPr/>
          </a:p>
          <a:p>
            <a:pPr indent="0" lvl="0" marL="0" rtl="0" algn="l">
              <a:spcBef>
                <a:spcPts val="0"/>
              </a:spcBef>
              <a:spcAft>
                <a:spcPts val="0"/>
              </a:spcAft>
              <a:buNone/>
            </a:pPr>
            <a:r>
              <a:rPr lang="en"/>
              <a:t>LR—Littlefield Rhyolite</a:t>
            </a:r>
            <a:endParaRPr/>
          </a:p>
          <a:p>
            <a:pPr indent="0" lvl="0" marL="0" rtl="0" algn="l">
              <a:spcBef>
                <a:spcPts val="0"/>
              </a:spcBef>
              <a:spcAft>
                <a:spcPts val="0"/>
              </a:spcAft>
              <a:buNone/>
            </a:pPr>
            <a:r>
              <a:rPr lang="en"/>
              <a:t>WB-1 and WB-2—two ignimbrites in the Westfall Butte Complex</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Plots illustrating the consistent differences in chemical composition between volcanic units in east-central Oregon</a:t>
            </a:r>
            <a:endParaRPr/>
          </a:p>
          <a:p>
            <a:pPr indent="0" lvl="0" marL="0" rtl="0" algn="l">
              <a:spcBef>
                <a:spcPts val="0"/>
              </a:spcBef>
              <a:spcAft>
                <a:spcPts val="0"/>
              </a:spcAft>
              <a:buNone/>
            </a:pPr>
            <a:r>
              <a:t/>
            </a:r>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If the trend on the Sr vs. Ba Harker diagram shows an abrupt increase in both Sr and Ba: enrichment of crustal melt material as magma differentiated</a:t>
            </a:r>
            <a:endParaRPr>
              <a:solidFill>
                <a:schemeClr val="dk1"/>
              </a:solidFill>
            </a:endParaRPr>
          </a:p>
          <a:p>
            <a:pPr indent="0" lvl="0" marL="0" rtl="0" algn="l">
              <a:spcBef>
                <a:spcPts val="1200"/>
              </a:spcBef>
              <a:spcAft>
                <a:spcPts val="0"/>
              </a:spcAft>
              <a:buNone/>
            </a:pPr>
            <a:r>
              <a:rPr b="1" lang="en">
                <a:solidFill>
                  <a:schemeClr val="dk1"/>
                </a:solidFill>
              </a:rPr>
              <a:t>Sr</a:t>
            </a:r>
            <a:r>
              <a:rPr lang="en">
                <a:solidFill>
                  <a:schemeClr val="dk1"/>
                </a:solidFill>
              </a:rPr>
              <a:t>: Plagioclase feldspar, which is rich in calcium. Sr can substitute for Ca²⁺. As plagioclase crystallizes, the Sr content in the melt decreases.</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1" marL="914400" rtl="0" algn="l">
              <a:lnSpc>
                <a:spcPct val="115000"/>
              </a:lnSpc>
              <a:spcBef>
                <a:spcPts val="1200"/>
              </a:spcBef>
              <a:spcAft>
                <a:spcPts val="0"/>
              </a:spcAft>
              <a:buClr>
                <a:schemeClr val="dk1"/>
              </a:buClr>
              <a:buSzPts val="1100"/>
              <a:buChar char="○"/>
            </a:pPr>
            <a:r>
              <a:rPr b="1" lang="en">
                <a:solidFill>
                  <a:schemeClr val="dk1"/>
                </a:solidFill>
              </a:rPr>
              <a:t>Ba</a:t>
            </a:r>
            <a:r>
              <a:rPr lang="en">
                <a:solidFill>
                  <a:schemeClr val="dk1"/>
                </a:solidFill>
              </a:rPr>
              <a:t>: Barium is more likely to remain in the melt unless </a:t>
            </a:r>
            <a:r>
              <a:rPr b="1" lang="en">
                <a:solidFill>
                  <a:schemeClr val="dk1"/>
                </a:solidFill>
              </a:rPr>
              <a:t>K-feldspar</a:t>
            </a:r>
            <a:r>
              <a:rPr lang="en">
                <a:solidFill>
                  <a:schemeClr val="dk1"/>
                </a:solidFill>
              </a:rPr>
              <a:t> or </a:t>
            </a:r>
            <a:r>
              <a:rPr b="1" lang="en">
                <a:solidFill>
                  <a:schemeClr val="dk1"/>
                </a:solidFill>
              </a:rPr>
              <a:t>biotite</a:t>
            </a:r>
            <a:r>
              <a:rPr lang="en">
                <a:solidFill>
                  <a:schemeClr val="dk1"/>
                </a:solidFill>
              </a:rPr>
              <a:t> starts to crystallize. leading to a decrease in Ba in the residual melt.</a:t>
            </a:r>
            <a:endParaRPr>
              <a:solidFill>
                <a:schemeClr val="dk1"/>
              </a:solidFill>
            </a:endParaRPr>
          </a:p>
          <a:p>
            <a:pPr indent="0" lvl="0" marL="0" rtl="0" algn="l">
              <a:spcBef>
                <a:spcPts val="1200"/>
              </a:spcBef>
              <a:spcAft>
                <a:spcPts val="0"/>
              </a:spcAft>
              <a:buNone/>
            </a:pPr>
            <a:r>
              <a:rPr b="1" lang="en">
                <a:solidFill>
                  <a:schemeClr val="dk1"/>
                </a:solidFill>
              </a:rPr>
              <a:t>Positive Correlation</a:t>
            </a:r>
            <a:r>
              <a:rPr lang="en">
                <a:solidFill>
                  <a:schemeClr val="dk1"/>
                </a:solidFill>
              </a:rPr>
              <a:t>: If both Sr and Ba increase together as SiO₂ increases (or in more evolved magmas), this suggests that neither Sr nor Ba is being efficiently removed by crystallizing minerals, and both are incompatible at that stage of magmatic differentiation.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 </a:t>
            </a:r>
            <a:endParaRPr>
              <a:solidFill>
                <a:schemeClr val="dk1"/>
              </a:solidFill>
            </a:endParaRPr>
          </a:p>
          <a:p>
            <a:pPr indent="0" lvl="0" marL="0" rtl="0" algn="l">
              <a:spcBef>
                <a:spcPts val="0"/>
              </a:spcBef>
              <a:spcAft>
                <a:spcPts val="0"/>
              </a:spcAft>
              <a:buNone/>
            </a:pPr>
            <a:r>
              <a:rPr lang="en">
                <a:solidFill>
                  <a:schemeClr val="dk1"/>
                </a:solidFill>
              </a:rPr>
              <a:t>The TiO2 vs. Zr plot distinguishes the more primitive Tims Peak Basalt from the various basaltic andesites and andesites of the Keeney sequence. The plot also distinguishes flows from the geographically distinct eruptive centers of both the Tims Peak Basalt and the Keeney basaltic andesite centers.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Tims Peak Basalt: </a:t>
            </a:r>
            <a:endParaRPr>
              <a:solidFill>
                <a:schemeClr val="dk1"/>
              </a:solidFill>
            </a:endParaRPr>
          </a:p>
          <a:p>
            <a:pPr indent="0" lvl="0" marL="0" rtl="0" algn="l">
              <a:spcBef>
                <a:spcPts val="0"/>
              </a:spcBef>
              <a:spcAft>
                <a:spcPts val="0"/>
              </a:spcAft>
              <a:buNone/>
            </a:pPr>
            <a:r>
              <a:rPr lang="en">
                <a:solidFill>
                  <a:schemeClr val="dk1"/>
                </a:solidFill>
              </a:rPr>
              <a:t>GF—Grasshopper Flat type, </a:t>
            </a:r>
            <a:endParaRPr>
              <a:solidFill>
                <a:schemeClr val="dk1"/>
              </a:solidFill>
            </a:endParaRPr>
          </a:p>
          <a:p>
            <a:pPr indent="0" lvl="0" marL="0" rtl="0" algn="l">
              <a:spcBef>
                <a:spcPts val="0"/>
              </a:spcBef>
              <a:spcAft>
                <a:spcPts val="0"/>
              </a:spcAft>
              <a:buNone/>
            </a:pPr>
            <a:r>
              <a:rPr lang="en">
                <a:solidFill>
                  <a:schemeClr val="dk1"/>
                </a:solidFill>
              </a:rPr>
              <a:t>HT—Hat Point type, </a:t>
            </a:r>
            <a:endParaRPr>
              <a:solidFill>
                <a:schemeClr val="dk1"/>
              </a:solidFill>
            </a:endParaRPr>
          </a:p>
          <a:p>
            <a:pPr indent="0" lvl="0" marL="0" rtl="0" algn="l">
              <a:spcBef>
                <a:spcPts val="0"/>
              </a:spcBef>
              <a:spcAft>
                <a:spcPts val="0"/>
              </a:spcAft>
              <a:buNone/>
            </a:pPr>
            <a:r>
              <a:rPr lang="en">
                <a:solidFill>
                  <a:schemeClr val="dk1"/>
                </a:solidFill>
              </a:rPr>
              <a:t>JG—Juniper Gulch type, </a:t>
            </a:r>
            <a:endParaRPr>
              <a:solidFill>
                <a:schemeClr val="dk1"/>
              </a:solidFill>
            </a:endParaRPr>
          </a:p>
          <a:p>
            <a:pPr indent="0" lvl="0" marL="0" rtl="0" algn="l">
              <a:spcBef>
                <a:spcPts val="0"/>
              </a:spcBef>
              <a:spcAft>
                <a:spcPts val="0"/>
              </a:spcAft>
              <a:buNone/>
            </a:pPr>
            <a:r>
              <a:rPr lang="en">
                <a:solidFill>
                  <a:schemeClr val="dk1"/>
                </a:solidFill>
              </a:rPr>
              <a:t>PSR—Pence Spring Reservoir sill.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Keeney sequence: </a:t>
            </a:r>
            <a:endParaRPr>
              <a:solidFill>
                <a:schemeClr val="dk1"/>
              </a:solidFill>
            </a:endParaRPr>
          </a:p>
          <a:p>
            <a:pPr indent="0" lvl="0" marL="0" rtl="0" algn="l">
              <a:spcBef>
                <a:spcPts val="0"/>
              </a:spcBef>
              <a:spcAft>
                <a:spcPts val="0"/>
              </a:spcAft>
              <a:buNone/>
            </a:pPr>
            <a:r>
              <a:rPr lang="en">
                <a:solidFill>
                  <a:schemeClr val="dk1"/>
                </a:solidFill>
              </a:rPr>
              <a:t>CC—Cherry Creek,</a:t>
            </a:r>
            <a:endParaRPr>
              <a:solidFill>
                <a:schemeClr val="dk1"/>
              </a:solidFill>
            </a:endParaRPr>
          </a:p>
          <a:p>
            <a:pPr indent="0" lvl="0" marL="0" rtl="0" algn="l">
              <a:spcBef>
                <a:spcPts val="0"/>
              </a:spcBef>
              <a:spcAft>
                <a:spcPts val="0"/>
              </a:spcAft>
              <a:buNone/>
            </a:pPr>
            <a:r>
              <a:rPr lang="en">
                <a:solidFill>
                  <a:schemeClr val="dk1"/>
                </a:solidFill>
              </a:rPr>
              <a:t> FM—Freezeout Mountain, </a:t>
            </a:r>
            <a:endParaRPr>
              <a:solidFill>
                <a:schemeClr val="dk1"/>
              </a:solidFill>
            </a:endParaRPr>
          </a:p>
          <a:p>
            <a:pPr indent="0" lvl="0" marL="0" rtl="0" algn="l">
              <a:spcBef>
                <a:spcPts val="0"/>
              </a:spcBef>
              <a:spcAft>
                <a:spcPts val="0"/>
              </a:spcAft>
              <a:buNone/>
            </a:pPr>
            <a:r>
              <a:rPr lang="en">
                <a:solidFill>
                  <a:schemeClr val="dk1"/>
                </a:solidFill>
              </a:rPr>
              <a:t>GSR—Gray Stud Reservoir, </a:t>
            </a:r>
            <a:endParaRPr>
              <a:solidFill>
                <a:schemeClr val="dk1"/>
              </a:solidFill>
            </a:endParaRPr>
          </a:p>
          <a:p>
            <a:pPr indent="0" lvl="0" marL="0" rtl="0" algn="l">
              <a:spcBef>
                <a:spcPts val="0"/>
              </a:spcBef>
              <a:spcAft>
                <a:spcPts val="0"/>
              </a:spcAft>
              <a:buNone/>
            </a:pPr>
            <a:r>
              <a:rPr lang="en">
                <a:solidFill>
                  <a:schemeClr val="dk1"/>
                </a:solidFill>
              </a:rPr>
              <a:t>NR—Negro Rock, </a:t>
            </a:r>
            <a:endParaRPr>
              <a:solidFill>
                <a:schemeClr val="dk1"/>
              </a:solidFill>
            </a:endParaRPr>
          </a:p>
          <a:p>
            <a:pPr indent="0" lvl="0" marL="0" rtl="0" algn="l">
              <a:spcBef>
                <a:spcPts val="0"/>
              </a:spcBef>
              <a:spcAft>
                <a:spcPts val="0"/>
              </a:spcAft>
              <a:buNone/>
            </a:pPr>
            <a:r>
              <a:rPr lang="en">
                <a:solidFill>
                  <a:schemeClr val="dk1"/>
                </a:solidFill>
              </a:rPr>
              <a:t>SC—Spring Creek, </a:t>
            </a:r>
            <a:endParaRPr>
              <a:solidFill>
                <a:schemeClr val="dk1"/>
              </a:solidFill>
            </a:endParaRPr>
          </a:p>
          <a:p>
            <a:pPr indent="0" lvl="0" marL="0" rtl="0" algn="l">
              <a:spcBef>
                <a:spcPts val="0"/>
              </a:spcBef>
              <a:spcAft>
                <a:spcPts val="0"/>
              </a:spcAft>
              <a:buNone/>
            </a:pPr>
            <a:r>
              <a:rPr lang="en">
                <a:solidFill>
                  <a:schemeClr val="dk1"/>
                </a:solidFill>
              </a:rPr>
              <a:t>SS—Skull Spring, </a:t>
            </a:r>
            <a:endParaRPr>
              <a:solidFill>
                <a:schemeClr val="dk1"/>
              </a:solidFill>
            </a:endParaRPr>
          </a:p>
          <a:p>
            <a:pPr indent="0" lvl="0" marL="0" rtl="0" algn="l">
              <a:spcBef>
                <a:spcPts val="0"/>
              </a:spcBef>
              <a:spcAft>
                <a:spcPts val="0"/>
              </a:spcAft>
              <a:buNone/>
            </a:pPr>
            <a:r>
              <a:rPr lang="en">
                <a:solidFill>
                  <a:schemeClr val="dk1"/>
                </a:solidFill>
              </a:rPr>
              <a:t>VH—Vines Hill, </a:t>
            </a:r>
            <a:endParaRPr>
              <a:solidFill>
                <a:schemeClr val="dk1"/>
              </a:solidFill>
            </a:endParaRPr>
          </a:p>
          <a:p>
            <a:pPr indent="0" lvl="0" marL="0" rtl="0" algn="l">
              <a:spcBef>
                <a:spcPts val="0"/>
              </a:spcBef>
              <a:spcAft>
                <a:spcPts val="0"/>
              </a:spcAft>
              <a:buNone/>
            </a:pPr>
            <a:r>
              <a:rPr lang="en">
                <a:solidFill>
                  <a:schemeClr val="dk1"/>
                </a:solidFill>
              </a:rPr>
              <a:t>WC—Wire Corral, </a:t>
            </a:r>
            <a:endParaRPr>
              <a:solidFill>
                <a:schemeClr val="dk1"/>
              </a:solidFill>
            </a:endParaRPr>
          </a:p>
          <a:p>
            <a:pPr indent="0" lvl="0" marL="0" rtl="0" algn="l">
              <a:spcBef>
                <a:spcPts val="0"/>
              </a:spcBef>
              <a:spcAft>
                <a:spcPts val="0"/>
              </a:spcAft>
              <a:buNone/>
            </a:pPr>
            <a:r>
              <a:rPr lang="en">
                <a:solidFill>
                  <a:schemeClr val="dk1"/>
                </a:solidFill>
              </a:rPr>
              <a:t>WS—Willow Springs.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Zirconium (Zr)</a:t>
            </a:r>
            <a:r>
              <a:rPr lang="en">
                <a:solidFill>
                  <a:schemeClr val="dk1"/>
                </a:solidFill>
              </a:rPr>
              <a:t> tends to remain in the melt during early and intermediate stages of fractional crystallization. starts to crystallize in the late stages of magmatic evolution. Once zircon crystallizes, Zr is removed from the melt, causing the Zr content in the melt to decrease.</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Titanium (TiO₂)</a:t>
            </a:r>
            <a:r>
              <a:rPr lang="en">
                <a:solidFill>
                  <a:schemeClr val="dk1"/>
                </a:solidFill>
              </a:rPr>
              <a:t> is incompatible in the early stages of magmatic differentiation but becomes compatible when </a:t>
            </a:r>
            <a:r>
              <a:rPr b="1" lang="en">
                <a:solidFill>
                  <a:schemeClr val="dk1"/>
                </a:solidFill>
              </a:rPr>
              <a:t>Fe-Ti oxides</a:t>
            </a:r>
            <a:r>
              <a:rPr lang="en">
                <a:solidFill>
                  <a:schemeClr val="dk1"/>
                </a:solidFill>
              </a:rPr>
              <a:t> like </a:t>
            </a:r>
            <a:r>
              <a:rPr b="1" lang="en">
                <a:solidFill>
                  <a:schemeClr val="dk1"/>
                </a:solidFill>
              </a:rPr>
              <a:t>ilmenite (FeTiO₃)</a:t>
            </a:r>
            <a:r>
              <a:rPr lang="en">
                <a:solidFill>
                  <a:schemeClr val="dk1"/>
                </a:solidFill>
              </a:rPr>
              <a:t> or </a:t>
            </a:r>
            <a:r>
              <a:rPr b="1" lang="en">
                <a:solidFill>
                  <a:schemeClr val="dk1"/>
                </a:solidFill>
              </a:rPr>
              <a:t>magnetite</a:t>
            </a:r>
            <a:r>
              <a:rPr lang="en">
                <a:solidFill>
                  <a:schemeClr val="dk1"/>
                </a:solidFill>
              </a:rPr>
              <a:t> crystallize. This usually happens at intermediate stages of magmatic differentiation, m</a:t>
            </a:r>
            <a:r>
              <a:rPr i="1" lang="en">
                <a:solidFill>
                  <a:schemeClr val="dk1"/>
                </a:solidFill>
              </a:rPr>
              <a:t>eaning TiO₂ concentrations can start decreasing in the melt earlier than Zr.</a:t>
            </a:r>
            <a:endParaRPr i="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0" y="86500"/>
            <a:ext cx="9144000" cy="131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4380">
                <a:latin typeface="EB Garamond"/>
                <a:ea typeface="EB Garamond"/>
                <a:cs typeface="EB Garamond"/>
                <a:sym typeface="EB Garamond"/>
              </a:rPr>
              <a:t>Volcanic Stratigraphy of Steens Basalt and Columbia River Flood Basalt</a:t>
            </a:r>
            <a:endParaRPr b="1" sz="4380">
              <a:latin typeface="EB Garamond"/>
              <a:ea typeface="EB Garamond"/>
              <a:cs typeface="EB Garamond"/>
              <a:sym typeface="EB Garamond"/>
            </a:endParaRPr>
          </a:p>
        </p:txBody>
      </p:sp>
      <p:sp>
        <p:nvSpPr>
          <p:cNvPr id="55" name="Google Shape;55;p13"/>
          <p:cNvSpPr txBox="1"/>
          <p:nvPr>
            <p:ph idx="1" type="subTitle"/>
          </p:nvPr>
        </p:nvSpPr>
        <p:spPr>
          <a:xfrm>
            <a:off x="2023200" y="1941450"/>
            <a:ext cx="8520600" cy="169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EB Garamond Medium"/>
                <a:ea typeface="EB Garamond Medium"/>
                <a:cs typeface="EB Garamond Medium"/>
                <a:sym typeface="EB Garamond Medium"/>
              </a:rPr>
              <a:t>Hooper Et Al 2002</a:t>
            </a:r>
            <a:endParaRPr>
              <a:solidFill>
                <a:schemeClr val="dk1"/>
              </a:solidFill>
              <a:latin typeface="EB Garamond Medium"/>
              <a:ea typeface="EB Garamond Medium"/>
              <a:cs typeface="EB Garamond Medium"/>
              <a:sym typeface="EB Garamond Medium"/>
            </a:endParaRPr>
          </a:p>
          <a:p>
            <a:pPr indent="0" lvl="0" marL="0" rtl="0" algn="ctr">
              <a:spcBef>
                <a:spcPts val="0"/>
              </a:spcBef>
              <a:spcAft>
                <a:spcPts val="0"/>
              </a:spcAft>
              <a:buNone/>
            </a:pPr>
            <a:r>
              <a:t/>
            </a:r>
            <a:endParaRPr>
              <a:solidFill>
                <a:schemeClr val="dk1"/>
              </a:solidFill>
              <a:latin typeface="EB Garamond Medium"/>
              <a:ea typeface="EB Garamond Medium"/>
              <a:cs typeface="EB Garamond Medium"/>
              <a:sym typeface="EB Garamond Medium"/>
            </a:endParaRPr>
          </a:p>
          <a:p>
            <a:pPr indent="0" lvl="0" marL="0" rtl="0" algn="ctr">
              <a:spcBef>
                <a:spcPts val="0"/>
              </a:spcBef>
              <a:spcAft>
                <a:spcPts val="0"/>
              </a:spcAft>
              <a:buNone/>
            </a:pPr>
            <a:r>
              <a:rPr lang="en">
                <a:solidFill>
                  <a:schemeClr val="dk1"/>
                </a:solidFill>
                <a:latin typeface="EB Garamond Medium"/>
                <a:ea typeface="EB Garamond Medium"/>
                <a:cs typeface="EB Garamond Medium"/>
                <a:sym typeface="EB Garamond Medium"/>
              </a:rPr>
              <a:t>Ryan Parkyn</a:t>
            </a:r>
            <a:endParaRPr>
              <a:solidFill>
                <a:schemeClr val="dk1"/>
              </a:solidFill>
              <a:latin typeface="EB Garamond Medium"/>
              <a:ea typeface="EB Garamond Medium"/>
              <a:cs typeface="EB Garamond Medium"/>
              <a:sym typeface="EB Garamond Medium"/>
            </a:endParaRPr>
          </a:p>
        </p:txBody>
      </p:sp>
      <p:pic>
        <p:nvPicPr>
          <p:cNvPr id="56" name="Google Shape;56;p13"/>
          <p:cNvPicPr preferRelativeResize="0"/>
          <p:nvPr/>
        </p:nvPicPr>
        <p:blipFill>
          <a:blip r:embed="rId3">
            <a:alphaModFix/>
          </a:blip>
          <a:stretch>
            <a:fillRect/>
          </a:stretch>
        </p:blipFill>
        <p:spPr>
          <a:xfrm>
            <a:off x="440675" y="1499250"/>
            <a:ext cx="3603000" cy="34918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7" name="Google Shape;15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8" name="Google Shape;158;p22"/>
          <p:cNvPicPr preferRelativeResize="0"/>
          <p:nvPr/>
        </p:nvPicPr>
        <p:blipFill>
          <a:blip r:embed="rId3">
            <a:alphaModFix/>
          </a:blip>
          <a:stretch>
            <a:fillRect/>
          </a:stretch>
        </p:blipFill>
        <p:spPr>
          <a:xfrm>
            <a:off x="0" y="1276945"/>
            <a:ext cx="9144003" cy="2589610"/>
          </a:xfrm>
          <a:prstGeom prst="rect">
            <a:avLst/>
          </a:prstGeom>
          <a:noFill/>
          <a:ln>
            <a:noFill/>
          </a:ln>
        </p:spPr>
      </p:pic>
      <p:sp>
        <p:nvSpPr>
          <p:cNvPr id="159" name="Google Shape;159;p22"/>
          <p:cNvSpPr/>
          <p:nvPr/>
        </p:nvSpPr>
        <p:spPr>
          <a:xfrm flipH="1" rot="10800000">
            <a:off x="5555375" y="1968775"/>
            <a:ext cx="2697900" cy="1528500"/>
          </a:xfrm>
          <a:prstGeom prst="rtTriangle">
            <a:avLst/>
          </a:prstGeom>
          <a:solidFill>
            <a:srgbClr val="0023FF">
              <a:alpha val="225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p22"/>
          <p:cNvSpPr/>
          <p:nvPr/>
        </p:nvSpPr>
        <p:spPr>
          <a:xfrm flipH="1">
            <a:off x="5608175" y="2014600"/>
            <a:ext cx="2599200" cy="1475100"/>
          </a:xfrm>
          <a:prstGeom prst="rtTriangle">
            <a:avLst/>
          </a:prstGeom>
          <a:solidFill>
            <a:srgbClr val="FF0000">
              <a:alpha val="225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22"/>
          <p:cNvSpPr/>
          <p:nvPr/>
        </p:nvSpPr>
        <p:spPr>
          <a:xfrm flipH="1" rot="10800000">
            <a:off x="2635900" y="2220975"/>
            <a:ext cx="955200" cy="145200"/>
          </a:xfrm>
          <a:prstGeom prst="rect">
            <a:avLst/>
          </a:prstGeom>
          <a:solidFill>
            <a:srgbClr val="FF0000">
              <a:alpha val="225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2" name="Google Shape;162;p22"/>
          <p:cNvSpPr/>
          <p:nvPr/>
        </p:nvSpPr>
        <p:spPr>
          <a:xfrm flipH="1" rot="10800000">
            <a:off x="3086350" y="3084125"/>
            <a:ext cx="955200" cy="145200"/>
          </a:xfrm>
          <a:prstGeom prst="rect">
            <a:avLst/>
          </a:prstGeom>
          <a:solidFill>
            <a:srgbClr val="0023FF">
              <a:alpha val="225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3"/>
          <p:cNvSpPr txBox="1"/>
          <p:nvPr>
            <p:ph idx="1" type="body"/>
          </p:nvPr>
        </p:nvSpPr>
        <p:spPr>
          <a:xfrm>
            <a:off x="770225" y="81050"/>
            <a:ext cx="4097400" cy="408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a:solidFill>
                  <a:schemeClr val="dk1"/>
                </a:solidFill>
                <a:latin typeface="EB Garamond Medium"/>
                <a:ea typeface="EB Garamond Medium"/>
                <a:cs typeface="EB Garamond Medium"/>
                <a:sym typeface="EB Garamond Medium"/>
              </a:rPr>
              <a:t>Summary</a:t>
            </a:r>
            <a:endParaRPr>
              <a:solidFill>
                <a:schemeClr val="dk1"/>
              </a:solidFill>
              <a:latin typeface="EB Garamond Medium"/>
              <a:ea typeface="EB Garamond Medium"/>
              <a:cs typeface="EB Garamond Medium"/>
              <a:sym typeface="EB Garamond Medium"/>
            </a:endParaRPr>
          </a:p>
        </p:txBody>
      </p:sp>
      <p:pic>
        <p:nvPicPr>
          <p:cNvPr id="168" name="Google Shape;168;p23"/>
          <p:cNvPicPr preferRelativeResize="0"/>
          <p:nvPr/>
        </p:nvPicPr>
        <p:blipFill>
          <a:blip r:embed="rId3">
            <a:alphaModFix/>
          </a:blip>
          <a:stretch>
            <a:fillRect/>
          </a:stretch>
        </p:blipFill>
        <p:spPr>
          <a:xfrm>
            <a:off x="4995700" y="156100"/>
            <a:ext cx="3521998" cy="3284675"/>
          </a:xfrm>
          <a:prstGeom prst="rect">
            <a:avLst/>
          </a:prstGeom>
          <a:noFill/>
          <a:ln>
            <a:noFill/>
          </a:ln>
        </p:spPr>
      </p:pic>
      <p:sp>
        <p:nvSpPr>
          <p:cNvPr id="169" name="Google Shape;169;p23"/>
          <p:cNvSpPr/>
          <p:nvPr/>
        </p:nvSpPr>
        <p:spPr>
          <a:xfrm>
            <a:off x="5969600" y="3501475"/>
            <a:ext cx="327000" cy="122700"/>
          </a:xfrm>
          <a:prstGeom prst="rect">
            <a:avLst/>
          </a:prstGeom>
          <a:solidFill>
            <a:srgbClr val="FFE600">
              <a:alpha val="518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0" name="Google Shape;170;p23"/>
          <p:cNvPicPr preferRelativeResize="0"/>
          <p:nvPr/>
        </p:nvPicPr>
        <p:blipFill>
          <a:blip r:embed="rId4">
            <a:alphaModFix/>
          </a:blip>
          <a:stretch>
            <a:fillRect/>
          </a:stretch>
        </p:blipFill>
        <p:spPr>
          <a:xfrm>
            <a:off x="4149925" y="3501475"/>
            <a:ext cx="4691748" cy="1310401"/>
          </a:xfrm>
          <a:prstGeom prst="rect">
            <a:avLst/>
          </a:prstGeom>
          <a:noFill/>
          <a:ln>
            <a:noFill/>
          </a:ln>
        </p:spPr>
      </p:pic>
      <p:pic>
        <p:nvPicPr>
          <p:cNvPr id="171" name="Google Shape;171;p23"/>
          <p:cNvPicPr preferRelativeResize="0"/>
          <p:nvPr/>
        </p:nvPicPr>
        <p:blipFill rotWithShape="1">
          <a:blip r:embed="rId5">
            <a:alphaModFix/>
          </a:blip>
          <a:srcRect b="0" l="278" r="268" t="0"/>
          <a:stretch/>
        </p:blipFill>
        <p:spPr>
          <a:xfrm>
            <a:off x="233475" y="489050"/>
            <a:ext cx="4240727" cy="2253326"/>
          </a:xfrm>
          <a:prstGeom prst="rect">
            <a:avLst/>
          </a:prstGeom>
          <a:noFill/>
          <a:ln>
            <a:noFill/>
          </a:ln>
        </p:spPr>
      </p:pic>
      <p:sp>
        <p:nvSpPr>
          <p:cNvPr id="172" name="Google Shape;172;p23"/>
          <p:cNvSpPr txBox="1"/>
          <p:nvPr/>
        </p:nvSpPr>
        <p:spPr>
          <a:xfrm>
            <a:off x="233475" y="2296821"/>
            <a:ext cx="3744900" cy="253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0000"/>
                </a:solidFill>
                <a:highlight>
                  <a:schemeClr val="lt1"/>
                </a:highlight>
                <a:latin typeface="EB Garamond Medium"/>
                <a:ea typeface="EB Garamond Medium"/>
                <a:cs typeface="EB Garamond Medium"/>
                <a:sym typeface="EB Garamond Medium"/>
              </a:rPr>
              <a:t>Magma becomes more differentiatec going up straigraphic column -&gt; </a:t>
            </a:r>
            <a:r>
              <a:rPr lang="en" sz="1700">
                <a:solidFill>
                  <a:srgbClr val="FF0000"/>
                </a:solidFill>
                <a:highlight>
                  <a:schemeClr val="lt1"/>
                </a:highlight>
                <a:latin typeface="EB Garamond Medium"/>
                <a:ea typeface="EB Garamond Medium"/>
                <a:cs typeface="EB Garamond Medium"/>
                <a:sym typeface="EB Garamond Medium"/>
              </a:rPr>
              <a:t>Steens predecessor to Columbia Basalt </a:t>
            </a:r>
            <a:endParaRPr sz="1700">
              <a:solidFill>
                <a:srgbClr val="FF0000"/>
              </a:solidFill>
              <a:highlight>
                <a:schemeClr val="lt1"/>
              </a:highlight>
              <a:latin typeface="EB Garamond Medium"/>
              <a:ea typeface="EB Garamond Medium"/>
              <a:cs typeface="EB Garamond Medium"/>
              <a:sym typeface="EB Garamond Medium"/>
            </a:endParaRPr>
          </a:p>
          <a:p>
            <a:pPr indent="0" lvl="0" marL="0" rtl="0" algn="l">
              <a:spcBef>
                <a:spcPts val="0"/>
              </a:spcBef>
              <a:spcAft>
                <a:spcPts val="0"/>
              </a:spcAft>
              <a:buNone/>
            </a:pPr>
            <a:r>
              <a:t/>
            </a:r>
            <a:endParaRPr sz="1700">
              <a:solidFill>
                <a:srgbClr val="FF0000"/>
              </a:solidFill>
              <a:highlight>
                <a:schemeClr val="lt1"/>
              </a:highlight>
              <a:latin typeface="EB Garamond Medium"/>
              <a:ea typeface="EB Garamond Medium"/>
              <a:cs typeface="EB Garamond Medium"/>
              <a:sym typeface="EB Garamond Medium"/>
            </a:endParaRPr>
          </a:p>
          <a:p>
            <a:pPr indent="0" lvl="0" marL="0" rtl="0" algn="l">
              <a:spcBef>
                <a:spcPts val="0"/>
              </a:spcBef>
              <a:spcAft>
                <a:spcPts val="0"/>
              </a:spcAft>
              <a:buNone/>
            </a:pPr>
            <a:r>
              <a:rPr lang="en" sz="1700">
                <a:solidFill>
                  <a:srgbClr val="FF0000"/>
                </a:solidFill>
                <a:highlight>
                  <a:schemeClr val="lt1"/>
                </a:highlight>
                <a:latin typeface="EB Garamond Medium"/>
                <a:ea typeface="EB Garamond Medium"/>
                <a:cs typeface="EB Garamond Medium"/>
                <a:sym typeface="EB Garamond Medium"/>
              </a:rPr>
              <a:t>Distinction between two types of magmatism = evidence against former backarc spreading hypothesis</a:t>
            </a:r>
            <a:endParaRPr sz="1700">
              <a:solidFill>
                <a:srgbClr val="FF0000"/>
              </a:solidFill>
              <a:highlight>
                <a:schemeClr val="lt1"/>
              </a:highlight>
              <a:latin typeface="EB Garamond Medium"/>
              <a:ea typeface="EB Garamond Medium"/>
              <a:cs typeface="EB Garamond Medium"/>
              <a:sym typeface="EB Garamond Medium"/>
            </a:endParaRPr>
          </a:p>
          <a:p>
            <a:pPr indent="0" lvl="0" marL="0" rtl="0" algn="l">
              <a:spcBef>
                <a:spcPts val="0"/>
              </a:spcBef>
              <a:spcAft>
                <a:spcPts val="0"/>
              </a:spcAft>
              <a:buNone/>
            </a:pPr>
            <a:r>
              <a:t/>
            </a:r>
            <a:endParaRPr sz="1700">
              <a:solidFill>
                <a:srgbClr val="FF0000"/>
              </a:solidFill>
              <a:highlight>
                <a:schemeClr val="lt1"/>
              </a:highlight>
              <a:latin typeface="EB Garamond Medium"/>
              <a:ea typeface="EB Garamond Medium"/>
              <a:cs typeface="EB Garamond Medium"/>
              <a:sym typeface="EB Garamond Medium"/>
            </a:endParaRPr>
          </a:p>
          <a:p>
            <a:pPr indent="0" lvl="0" marL="0" rtl="0" algn="l">
              <a:spcBef>
                <a:spcPts val="0"/>
              </a:spcBef>
              <a:spcAft>
                <a:spcPts val="0"/>
              </a:spcAft>
              <a:buNone/>
            </a:pPr>
            <a:r>
              <a:rPr lang="en" sz="1700">
                <a:solidFill>
                  <a:srgbClr val="FF0000"/>
                </a:solidFill>
                <a:highlight>
                  <a:schemeClr val="lt1"/>
                </a:highlight>
                <a:latin typeface="EB Garamond Medium"/>
                <a:ea typeface="EB Garamond Medium"/>
                <a:cs typeface="EB Garamond Medium"/>
                <a:sym typeface="EB Garamond Medium"/>
              </a:rPr>
              <a:t>OIG extension followed flood basalts eruption (Yellowstone Hotspot)</a:t>
            </a:r>
            <a:endParaRPr sz="1700">
              <a:solidFill>
                <a:srgbClr val="FF0000"/>
              </a:solidFill>
              <a:highlight>
                <a:schemeClr val="lt1"/>
              </a:highlight>
              <a:latin typeface="EB Garamond Medium"/>
              <a:ea typeface="EB Garamond Medium"/>
              <a:cs typeface="EB Garamond Medium"/>
              <a:sym typeface="EB Garamond Medium"/>
            </a:endParaRPr>
          </a:p>
          <a:p>
            <a:pPr indent="0" lvl="0" marL="0" rtl="0" algn="l">
              <a:spcBef>
                <a:spcPts val="0"/>
              </a:spcBef>
              <a:spcAft>
                <a:spcPts val="0"/>
              </a:spcAft>
              <a:buNone/>
            </a:pPr>
            <a:r>
              <a:t/>
            </a:r>
            <a:endParaRPr sz="1700">
              <a:solidFill>
                <a:srgbClr val="FF0000"/>
              </a:solidFill>
              <a:highlight>
                <a:schemeClr val="lt1"/>
              </a:highlight>
              <a:latin typeface="EB Garamond Medium"/>
              <a:ea typeface="EB Garamond Medium"/>
              <a:cs typeface="EB Garamond Medium"/>
              <a:sym typeface="EB Garamond Medium"/>
            </a:endParaRPr>
          </a:p>
          <a:p>
            <a:pPr indent="0" lvl="0" marL="0" rtl="0" algn="l">
              <a:spcBef>
                <a:spcPts val="0"/>
              </a:spcBef>
              <a:spcAft>
                <a:spcPts val="0"/>
              </a:spcAft>
              <a:buNone/>
            </a:pPr>
            <a:r>
              <a:t/>
            </a:r>
            <a:endParaRPr sz="1700">
              <a:solidFill>
                <a:srgbClr val="FF0000"/>
              </a:solidFill>
              <a:highlight>
                <a:schemeClr val="lt1"/>
              </a:highlight>
              <a:latin typeface="EB Garamond Medium"/>
              <a:ea typeface="EB Garamond Medium"/>
              <a:cs typeface="EB Garamond Medium"/>
              <a:sym typeface="EB Garamond Medium"/>
            </a:endParaRPr>
          </a:p>
          <a:p>
            <a:pPr indent="0" lvl="0" marL="0" rtl="0" algn="l">
              <a:spcBef>
                <a:spcPts val="0"/>
              </a:spcBef>
              <a:spcAft>
                <a:spcPts val="0"/>
              </a:spcAft>
              <a:buNone/>
            </a:pPr>
            <a:r>
              <a:t/>
            </a:r>
            <a:endParaRPr sz="1700">
              <a:solidFill>
                <a:srgbClr val="FF0000"/>
              </a:solidFill>
              <a:highlight>
                <a:schemeClr val="lt1"/>
              </a:highlight>
              <a:latin typeface="EB Garamond Medium"/>
              <a:ea typeface="EB Garamond Medium"/>
              <a:cs typeface="EB Garamond Medium"/>
              <a:sym typeface="EB Garamond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EB Garamond"/>
                <a:ea typeface="EB Garamond"/>
                <a:cs typeface="EB Garamond"/>
                <a:sym typeface="EB Garamond"/>
              </a:rPr>
              <a:t>Study Area</a:t>
            </a:r>
            <a:endParaRPr b="1">
              <a:latin typeface="EB Garamond"/>
              <a:ea typeface="EB Garamond"/>
              <a:cs typeface="EB Garamond"/>
              <a:sym typeface="EB Garamond"/>
            </a:endParaRPr>
          </a:p>
        </p:txBody>
      </p:sp>
      <p:sp>
        <p:nvSpPr>
          <p:cNvPr id="62" name="Google Shape;62;p14"/>
          <p:cNvSpPr txBox="1"/>
          <p:nvPr>
            <p:ph idx="1" type="body"/>
          </p:nvPr>
        </p:nvSpPr>
        <p:spPr>
          <a:xfrm>
            <a:off x="311700" y="1152475"/>
            <a:ext cx="24192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latin typeface="EB Garamond Medium"/>
                <a:ea typeface="EB Garamond Medium"/>
                <a:cs typeface="EB Garamond Medium"/>
                <a:sym typeface="EB Garamond Medium"/>
              </a:rPr>
              <a:t>CRBG - Columbia River Basalt Group</a:t>
            </a:r>
            <a:endParaRPr>
              <a:solidFill>
                <a:schemeClr val="dk1"/>
              </a:solidFill>
              <a:latin typeface="EB Garamond Medium"/>
              <a:ea typeface="EB Garamond Medium"/>
              <a:cs typeface="EB Garamond Medium"/>
              <a:sym typeface="EB Garamond Medium"/>
            </a:endParaRPr>
          </a:p>
          <a:p>
            <a:pPr indent="0" lvl="0" marL="0" rtl="0" algn="l">
              <a:spcBef>
                <a:spcPts val="1200"/>
              </a:spcBef>
              <a:spcAft>
                <a:spcPts val="0"/>
              </a:spcAft>
              <a:buNone/>
            </a:pPr>
            <a:r>
              <a:rPr lang="en">
                <a:solidFill>
                  <a:schemeClr val="dk1"/>
                </a:solidFill>
                <a:latin typeface="EB Garamond Medium"/>
                <a:ea typeface="EB Garamond Medium"/>
                <a:cs typeface="EB Garamond Medium"/>
                <a:sym typeface="EB Garamond Medium"/>
              </a:rPr>
              <a:t>BMG - Basalt of Malheur Gorge </a:t>
            </a:r>
            <a:endParaRPr>
              <a:solidFill>
                <a:schemeClr val="dk1"/>
              </a:solidFill>
              <a:latin typeface="EB Garamond Medium"/>
              <a:ea typeface="EB Garamond Medium"/>
              <a:cs typeface="EB Garamond Medium"/>
              <a:sym typeface="EB Garamond Medium"/>
            </a:endParaRPr>
          </a:p>
          <a:p>
            <a:pPr indent="0" lvl="0" marL="0" rtl="0" algn="l">
              <a:spcBef>
                <a:spcPts val="1200"/>
              </a:spcBef>
              <a:spcAft>
                <a:spcPts val="0"/>
              </a:spcAft>
              <a:buNone/>
            </a:pPr>
            <a:r>
              <a:rPr lang="en">
                <a:solidFill>
                  <a:schemeClr val="dk1"/>
                </a:solidFill>
                <a:latin typeface="EB Garamond Medium"/>
                <a:ea typeface="EB Garamond Medium"/>
                <a:cs typeface="EB Garamond Medium"/>
                <a:sym typeface="EB Garamond Medium"/>
              </a:rPr>
              <a:t>WSRP - Western Snake River Plain</a:t>
            </a:r>
            <a:endParaRPr>
              <a:solidFill>
                <a:schemeClr val="dk1"/>
              </a:solidFill>
              <a:latin typeface="EB Garamond Medium"/>
              <a:ea typeface="EB Garamond Medium"/>
              <a:cs typeface="EB Garamond Medium"/>
              <a:sym typeface="EB Garamond Medium"/>
            </a:endParaRPr>
          </a:p>
          <a:p>
            <a:pPr indent="0" lvl="0" marL="0" rtl="0" algn="l">
              <a:spcBef>
                <a:spcPts val="1200"/>
              </a:spcBef>
              <a:spcAft>
                <a:spcPts val="0"/>
              </a:spcAft>
              <a:buNone/>
            </a:pPr>
            <a:r>
              <a:rPr lang="en">
                <a:solidFill>
                  <a:schemeClr val="dk1"/>
                </a:solidFill>
                <a:latin typeface="EB Garamond Medium"/>
                <a:ea typeface="EB Garamond Medium"/>
                <a:cs typeface="EB Garamond Medium"/>
                <a:sym typeface="EB Garamond Medium"/>
              </a:rPr>
              <a:t>OIG - Oregon-idaho Graben</a:t>
            </a:r>
            <a:endParaRPr>
              <a:solidFill>
                <a:schemeClr val="dk1"/>
              </a:solidFill>
              <a:latin typeface="EB Garamond Medium"/>
              <a:ea typeface="EB Garamond Medium"/>
              <a:cs typeface="EB Garamond Medium"/>
              <a:sym typeface="EB Garamond Medium"/>
            </a:endParaRPr>
          </a:p>
          <a:p>
            <a:pPr indent="0" lvl="0" marL="0" rtl="0" algn="l">
              <a:spcBef>
                <a:spcPts val="1200"/>
              </a:spcBef>
              <a:spcAft>
                <a:spcPts val="1200"/>
              </a:spcAft>
              <a:buNone/>
            </a:pPr>
            <a:r>
              <a:t/>
            </a:r>
            <a:endParaRPr>
              <a:solidFill>
                <a:schemeClr val="dk1"/>
              </a:solidFill>
              <a:latin typeface="EB Garamond Medium"/>
              <a:ea typeface="EB Garamond Medium"/>
              <a:cs typeface="EB Garamond Medium"/>
              <a:sym typeface="EB Garamond Medium"/>
            </a:endParaRPr>
          </a:p>
        </p:txBody>
      </p:sp>
      <p:pic>
        <p:nvPicPr>
          <p:cNvPr id="63" name="Google Shape;63;p14"/>
          <p:cNvPicPr preferRelativeResize="0"/>
          <p:nvPr/>
        </p:nvPicPr>
        <p:blipFill>
          <a:blip r:embed="rId3">
            <a:alphaModFix/>
          </a:blip>
          <a:stretch>
            <a:fillRect/>
          </a:stretch>
        </p:blipFill>
        <p:spPr>
          <a:xfrm>
            <a:off x="2730874" y="319750"/>
            <a:ext cx="4950951" cy="4617350"/>
          </a:xfrm>
          <a:prstGeom prst="rect">
            <a:avLst/>
          </a:prstGeom>
          <a:noFill/>
          <a:ln>
            <a:noFill/>
          </a:ln>
        </p:spPr>
      </p:pic>
      <p:sp>
        <p:nvSpPr>
          <p:cNvPr id="64" name="Google Shape;64;p14"/>
          <p:cNvSpPr/>
          <p:nvPr/>
        </p:nvSpPr>
        <p:spPr>
          <a:xfrm>
            <a:off x="5749075" y="2879000"/>
            <a:ext cx="327000" cy="122700"/>
          </a:xfrm>
          <a:prstGeom prst="rect">
            <a:avLst/>
          </a:prstGeom>
          <a:solidFill>
            <a:srgbClr val="FFE600">
              <a:alpha val="518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4"/>
          <p:cNvSpPr/>
          <p:nvPr/>
        </p:nvSpPr>
        <p:spPr>
          <a:xfrm>
            <a:off x="5969600" y="3501475"/>
            <a:ext cx="327000" cy="122700"/>
          </a:xfrm>
          <a:prstGeom prst="rect">
            <a:avLst/>
          </a:prstGeom>
          <a:solidFill>
            <a:srgbClr val="FFE600">
              <a:alpha val="518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4"/>
          <p:cNvSpPr/>
          <p:nvPr/>
        </p:nvSpPr>
        <p:spPr>
          <a:xfrm flipH="1" rot="10800000">
            <a:off x="6498475" y="3408700"/>
            <a:ext cx="225600" cy="109200"/>
          </a:xfrm>
          <a:prstGeom prst="rect">
            <a:avLst/>
          </a:prstGeom>
          <a:solidFill>
            <a:srgbClr val="FFE600">
              <a:alpha val="518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7" name="Google Shape;67;p14"/>
          <p:cNvPicPr preferRelativeResize="0"/>
          <p:nvPr/>
        </p:nvPicPr>
        <p:blipFill>
          <a:blip r:embed="rId4">
            <a:alphaModFix/>
          </a:blip>
          <a:stretch>
            <a:fillRect/>
          </a:stretch>
        </p:blipFill>
        <p:spPr>
          <a:xfrm>
            <a:off x="6197300" y="50425"/>
            <a:ext cx="2970576" cy="44855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5095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EB Garamond"/>
                <a:ea typeface="EB Garamond"/>
                <a:cs typeface="EB Garamond"/>
                <a:sym typeface="EB Garamond"/>
              </a:rPr>
              <a:t>Study Area</a:t>
            </a:r>
            <a:endParaRPr b="1">
              <a:latin typeface="EB Garamond"/>
              <a:ea typeface="EB Garamond"/>
              <a:cs typeface="EB Garamond"/>
              <a:sym typeface="EB Garamond"/>
            </a:endParaRPr>
          </a:p>
        </p:txBody>
      </p:sp>
      <p:pic>
        <p:nvPicPr>
          <p:cNvPr id="73" name="Google Shape;73;p15"/>
          <p:cNvPicPr preferRelativeResize="0"/>
          <p:nvPr/>
        </p:nvPicPr>
        <p:blipFill>
          <a:blip r:embed="rId3">
            <a:alphaModFix/>
          </a:blip>
          <a:stretch>
            <a:fillRect/>
          </a:stretch>
        </p:blipFill>
        <p:spPr>
          <a:xfrm>
            <a:off x="371525" y="2761400"/>
            <a:ext cx="8185426" cy="2382100"/>
          </a:xfrm>
          <a:prstGeom prst="rect">
            <a:avLst/>
          </a:prstGeom>
          <a:noFill/>
          <a:ln>
            <a:noFill/>
          </a:ln>
        </p:spPr>
      </p:pic>
      <p:pic>
        <p:nvPicPr>
          <p:cNvPr id="74" name="Google Shape;74;p15"/>
          <p:cNvPicPr preferRelativeResize="0"/>
          <p:nvPr/>
        </p:nvPicPr>
        <p:blipFill>
          <a:blip r:embed="rId4">
            <a:alphaModFix/>
          </a:blip>
          <a:stretch>
            <a:fillRect/>
          </a:stretch>
        </p:blipFill>
        <p:spPr>
          <a:xfrm>
            <a:off x="3870225" y="0"/>
            <a:ext cx="3489599" cy="3254450"/>
          </a:xfrm>
          <a:prstGeom prst="rect">
            <a:avLst/>
          </a:prstGeom>
          <a:noFill/>
          <a:ln>
            <a:noFill/>
          </a:ln>
        </p:spPr>
      </p:pic>
      <p:sp>
        <p:nvSpPr>
          <p:cNvPr id="75" name="Google Shape;75;p15"/>
          <p:cNvSpPr/>
          <p:nvPr/>
        </p:nvSpPr>
        <p:spPr>
          <a:xfrm>
            <a:off x="878050" y="3397925"/>
            <a:ext cx="6801900" cy="450900"/>
          </a:xfrm>
          <a:prstGeom prst="rect">
            <a:avLst/>
          </a:prstGeom>
          <a:solidFill>
            <a:srgbClr val="FFE600">
              <a:alpha val="518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6" name="Google Shape;76;p15"/>
          <p:cNvCxnSpPr/>
          <p:nvPr/>
        </p:nvCxnSpPr>
        <p:spPr>
          <a:xfrm>
            <a:off x="6157725" y="1279375"/>
            <a:ext cx="0" cy="695700"/>
          </a:xfrm>
          <a:prstGeom prst="straightConnector1">
            <a:avLst/>
          </a:prstGeom>
          <a:noFill/>
          <a:ln cap="flat" cmpd="sng" w="38100">
            <a:solidFill>
              <a:srgbClr val="FFFF00"/>
            </a:solidFill>
            <a:prstDash val="solid"/>
            <a:round/>
            <a:headEnd len="med" w="med" type="none"/>
            <a:tailEnd len="med" w="med" type="none"/>
          </a:ln>
        </p:spPr>
      </p:cxnSp>
      <p:sp>
        <p:nvSpPr>
          <p:cNvPr id="77" name="Google Shape;77;p15"/>
          <p:cNvSpPr txBox="1"/>
          <p:nvPr/>
        </p:nvSpPr>
        <p:spPr>
          <a:xfrm>
            <a:off x="371525" y="1013225"/>
            <a:ext cx="3489600" cy="99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EB Garamond Medium"/>
                <a:ea typeface="EB Garamond Medium"/>
                <a:cs typeface="EB Garamond Medium"/>
                <a:sym typeface="EB Garamond Medium"/>
              </a:rPr>
              <a:t>Authors reconsidered </a:t>
            </a:r>
            <a:r>
              <a:rPr lang="en" sz="1800">
                <a:solidFill>
                  <a:srgbClr val="FF0000"/>
                </a:solidFill>
                <a:latin typeface="EB Garamond Medium"/>
                <a:ea typeface="EB Garamond Medium"/>
                <a:cs typeface="EB Garamond Medium"/>
                <a:sym typeface="EB Garamond Medium"/>
              </a:rPr>
              <a:t>stratigraphic </a:t>
            </a:r>
            <a:r>
              <a:rPr lang="en" sz="1800">
                <a:solidFill>
                  <a:srgbClr val="FF0000"/>
                </a:solidFill>
                <a:latin typeface="EB Garamond Medium"/>
                <a:ea typeface="EB Garamond Medium"/>
                <a:cs typeface="EB Garamond Medium"/>
                <a:sym typeface="EB Garamond Medium"/>
              </a:rPr>
              <a:t>relations based on newly collected basalt ages (Ar-Ar)</a:t>
            </a:r>
            <a:endParaRPr sz="1800">
              <a:solidFill>
                <a:srgbClr val="FF0000"/>
              </a:solidFill>
              <a:latin typeface="EB Garamond Medium"/>
              <a:ea typeface="EB Garamond Medium"/>
              <a:cs typeface="EB Garamond Medium"/>
              <a:sym typeface="EB Garamond Medium"/>
            </a:endParaRPr>
          </a:p>
        </p:txBody>
      </p:sp>
      <p:sp>
        <p:nvSpPr>
          <p:cNvPr id="78" name="Google Shape;78;p15"/>
          <p:cNvSpPr txBox="1"/>
          <p:nvPr/>
        </p:nvSpPr>
        <p:spPr>
          <a:xfrm>
            <a:off x="371525" y="2167300"/>
            <a:ext cx="3271800" cy="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EB Garamond Medium"/>
                <a:ea typeface="EB Garamond Medium"/>
                <a:cs typeface="EB Garamond Medium"/>
                <a:sym typeface="EB Garamond Medium"/>
              </a:rPr>
              <a:t>Plotted major element data to differentiate igneous rocks</a:t>
            </a:r>
            <a:endParaRPr sz="1800">
              <a:solidFill>
                <a:srgbClr val="FF0000"/>
              </a:solidFill>
              <a:latin typeface="EB Garamond Medium"/>
              <a:ea typeface="EB Garamond Medium"/>
              <a:cs typeface="EB Garamond Medium"/>
              <a:sym typeface="EB Garamond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6"/>
          <p:cNvPicPr preferRelativeResize="0"/>
          <p:nvPr/>
        </p:nvPicPr>
        <p:blipFill>
          <a:blip r:embed="rId3">
            <a:alphaModFix/>
          </a:blip>
          <a:stretch>
            <a:fillRect/>
          </a:stretch>
        </p:blipFill>
        <p:spPr>
          <a:xfrm>
            <a:off x="371525" y="2761400"/>
            <a:ext cx="8185426" cy="2382100"/>
          </a:xfrm>
          <a:prstGeom prst="rect">
            <a:avLst/>
          </a:prstGeom>
          <a:noFill/>
          <a:ln>
            <a:noFill/>
          </a:ln>
        </p:spPr>
      </p:pic>
      <p:grpSp>
        <p:nvGrpSpPr>
          <p:cNvPr id="84" name="Google Shape;84;p16"/>
          <p:cNvGrpSpPr/>
          <p:nvPr/>
        </p:nvGrpSpPr>
        <p:grpSpPr>
          <a:xfrm>
            <a:off x="4026750" y="707682"/>
            <a:ext cx="4844872" cy="1707066"/>
            <a:chOff x="0" y="1667263"/>
            <a:chExt cx="6082701" cy="2276088"/>
          </a:xfrm>
        </p:grpSpPr>
        <p:pic>
          <p:nvPicPr>
            <p:cNvPr id="85" name="Google Shape;85;p16"/>
            <p:cNvPicPr preferRelativeResize="0"/>
            <p:nvPr/>
          </p:nvPicPr>
          <p:blipFill>
            <a:blip r:embed="rId4">
              <a:alphaModFix/>
            </a:blip>
            <a:stretch>
              <a:fillRect/>
            </a:stretch>
          </p:blipFill>
          <p:spPr>
            <a:xfrm>
              <a:off x="0" y="2118550"/>
              <a:ext cx="6082701" cy="1824800"/>
            </a:xfrm>
            <a:prstGeom prst="rect">
              <a:avLst/>
            </a:prstGeom>
            <a:noFill/>
            <a:ln>
              <a:noFill/>
            </a:ln>
          </p:spPr>
        </p:pic>
        <p:pic>
          <p:nvPicPr>
            <p:cNvPr id="86" name="Google Shape;86;p16"/>
            <p:cNvPicPr preferRelativeResize="0"/>
            <p:nvPr/>
          </p:nvPicPr>
          <p:blipFill>
            <a:blip r:embed="rId5">
              <a:alphaModFix/>
            </a:blip>
            <a:stretch>
              <a:fillRect/>
            </a:stretch>
          </p:blipFill>
          <p:spPr>
            <a:xfrm>
              <a:off x="61150" y="1667263"/>
              <a:ext cx="5796143" cy="444600"/>
            </a:xfrm>
            <a:prstGeom prst="rect">
              <a:avLst/>
            </a:prstGeom>
            <a:noFill/>
            <a:ln>
              <a:noFill/>
            </a:ln>
          </p:spPr>
        </p:pic>
      </p:grpSp>
      <p:cxnSp>
        <p:nvCxnSpPr>
          <p:cNvPr id="87" name="Google Shape;87;p16"/>
          <p:cNvCxnSpPr/>
          <p:nvPr/>
        </p:nvCxnSpPr>
        <p:spPr>
          <a:xfrm>
            <a:off x="2750575" y="2748300"/>
            <a:ext cx="30600" cy="639900"/>
          </a:xfrm>
          <a:prstGeom prst="straightConnector1">
            <a:avLst/>
          </a:prstGeom>
          <a:noFill/>
          <a:ln cap="flat" cmpd="sng" w="38100">
            <a:solidFill>
              <a:srgbClr val="FF0000"/>
            </a:solidFill>
            <a:prstDash val="solid"/>
            <a:round/>
            <a:headEnd len="med" w="med" type="none"/>
            <a:tailEnd len="med" w="med" type="triangle"/>
          </a:ln>
        </p:spPr>
      </p:cxnSp>
      <p:sp>
        <p:nvSpPr>
          <p:cNvPr id="88" name="Google Shape;88;p16"/>
          <p:cNvSpPr/>
          <p:nvPr/>
        </p:nvSpPr>
        <p:spPr>
          <a:xfrm>
            <a:off x="2536525" y="4406750"/>
            <a:ext cx="534900" cy="343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16"/>
          <p:cNvSpPr txBox="1"/>
          <p:nvPr/>
        </p:nvSpPr>
        <p:spPr>
          <a:xfrm>
            <a:off x="90475" y="2004413"/>
            <a:ext cx="3019500" cy="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EB Garamond Medium"/>
                <a:ea typeface="EB Garamond Medium"/>
                <a:cs typeface="EB Garamond Medium"/>
                <a:sym typeface="EB Garamond Medium"/>
              </a:rPr>
              <a:t>Porphyritic basalt (plagioclase)</a:t>
            </a:r>
            <a:endParaRPr sz="1800">
              <a:solidFill>
                <a:srgbClr val="FF0000"/>
              </a:solidFill>
              <a:latin typeface="EB Garamond Medium"/>
              <a:ea typeface="EB Garamond Medium"/>
              <a:cs typeface="EB Garamond Medium"/>
              <a:sym typeface="EB Garamond Medium"/>
            </a:endParaRPr>
          </a:p>
        </p:txBody>
      </p:sp>
      <p:cxnSp>
        <p:nvCxnSpPr>
          <p:cNvPr id="90" name="Google Shape;90;p16"/>
          <p:cNvCxnSpPr/>
          <p:nvPr/>
        </p:nvCxnSpPr>
        <p:spPr>
          <a:xfrm flipH="1" rot="10800000">
            <a:off x="3170925" y="2335575"/>
            <a:ext cx="1780500" cy="15300"/>
          </a:xfrm>
          <a:prstGeom prst="straightConnector1">
            <a:avLst/>
          </a:prstGeom>
          <a:noFill/>
          <a:ln cap="flat" cmpd="sng" w="28575">
            <a:solidFill>
              <a:srgbClr val="FF0000"/>
            </a:solidFill>
            <a:prstDash val="solid"/>
            <a:round/>
            <a:headEnd len="med" w="med" type="none"/>
            <a:tailEnd len="med" w="med" type="none"/>
          </a:ln>
        </p:spPr>
      </p:cxnSp>
      <p:cxnSp>
        <p:nvCxnSpPr>
          <p:cNvPr id="91" name="Google Shape;91;p16"/>
          <p:cNvCxnSpPr/>
          <p:nvPr/>
        </p:nvCxnSpPr>
        <p:spPr>
          <a:xfrm>
            <a:off x="3033350" y="1449050"/>
            <a:ext cx="1811100" cy="21900"/>
          </a:xfrm>
          <a:prstGeom prst="straightConnector1">
            <a:avLst/>
          </a:prstGeom>
          <a:noFill/>
          <a:ln cap="flat" cmpd="sng" w="28575">
            <a:solidFill>
              <a:srgbClr val="FF0000"/>
            </a:solidFill>
            <a:prstDash val="solid"/>
            <a:round/>
            <a:headEnd len="med" w="med" type="none"/>
            <a:tailEnd len="med" w="med" type="none"/>
          </a:ln>
        </p:spPr>
      </p:cxnSp>
      <p:sp>
        <p:nvSpPr>
          <p:cNvPr id="92" name="Google Shape;92;p16"/>
          <p:cNvSpPr txBox="1"/>
          <p:nvPr/>
        </p:nvSpPr>
        <p:spPr>
          <a:xfrm>
            <a:off x="495925" y="1247413"/>
            <a:ext cx="3271800" cy="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EB Garamond Medium"/>
                <a:ea typeface="EB Garamond Medium"/>
                <a:cs typeface="EB Garamond Medium"/>
                <a:sym typeface="EB Garamond Medium"/>
              </a:rPr>
              <a:t>More evolved tholeiite with higher Al, K, Ba, Rb, Zr</a:t>
            </a:r>
            <a:endParaRPr sz="1800">
              <a:solidFill>
                <a:srgbClr val="FF0000"/>
              </a:solidFill>
              <a:latin typeface="EB Garamond Medium"/>
              <a:ea typeface="EB Garamond Medium"/>
              <a:cs typeface="EB Garamond Medium"/>
              <a:sym typeface="EB Garamond Medium"/>
            </a:endParaRPr>
          </a:p>
        </p:txBody>
      </p:sp>
      <p:sp>
        <p:nvSpPr>
          <p:cNvPr id="93" name="Google Shape;93;p16"/>
          <p:cNvSpPr txBox="1"/>
          <p:nvPr/>
        </p:nvSpPr>
        <p:spPr>
          <a:xfrm>
            <a:off x="167350" y="523125"/>
            <a:ext cx="3783000" cy="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EB Garamond Medium"/>
                <a:ea typeface="EB Garamond Medium"/>
                <a:cs typeface="EB Garamond Medium"/>
                <a:sym typeface="EB Garamond Medium"/>
              </a:rPr>
              <a:t>Chemically equivalent to Grade Ronde aphyric basalt </a:t>
            </a:r>
            <a:endParaRPr sz="1800">
              <a:solidFill>
                <a:srgbClr val="FF0000"/>
              </a:solidFill>
              <a:latin typeface="EB Garamond Medium"/>
              <a:ea typeface="EB Garamond Medium"/>
              <a:cs typeface="EB Garamond Medium"/>
              <a:sym typeface="EB Garamond Medium"/>
            </a:endParaRPr>
          </a:p>
        </p:txBody>
      </p:sp>
      <p:cxnSp>
        <p:nvCxnSpPr>
          <p:cNvPr id="94" name="Google Shape;94;p16"/>
          <p:cNvCxnSpPr/>
          <p:nvPr/>
        </p:nvCxnSpPr>
        <p:spPr>
          <a:xfrm>
            <a:off x="3438425" y="914075"/>
            <a:ext cx="1538400" cy="259800"/>
          </a:xfrm>
          <a:prstGeom prst="straightConnector1">
            <a:avLst/>
          </a:prstGeom>
          <a:noFill/>
          <a:ln cap="flat" cmpd="sng" w="28575">
            <a:solidFill>
              <a:srgbClr val="FF0000"/>
            </a:solidFill>
            <a:prstDash val="solid"/>
            <a:round/>
            <a:headEnd len="med" w="med" type="none"/>
            <a:tailEnd len="med" w="med" type="none"/>
          </a:ln>
        </p:spPr>
      </p:cxnSp>
      <p:sp>
        <p:nvSpPr>
          <p:cNvPr id="95" name="Google Shape;95;p16"/>
          <p:cNvSpPr txBox="1"/>
          <p:nvPr/>
        </p:nvSpPr>
        <p:spPr>
          <a:xfrm>
            <a:off x="281500" y="41675"/>
            <a:ext cx="8422500" cy="46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FF0000"/>
                </a:solidFill>
                <a:latin typeface="EB Garamond"/>
                <a:ea typeface="EB Garamond"/>
                <a:cs typeface="EB Garamond"/>
                <a:sym typeface="EB Garamond"/>
              </a:rPr>
              <a:t>Oldest to Youngest Stratigraphic Relationships within Malheur Gorge </a:t>
            </a:r>
            <a:endParaRPr b="1" sz="2200">
              <a:solidFill>
                <a:srgbClr val="FF0000"/>
              </a:solidFill>
              <a:latin typeface="EB Garamond"/>
              <a:ea typeface="EB Garamond"/>
              <a:cs typeface="EB Garamond"/>
              <a:sym typeface="EB Garamond"/>
            </a:endParaRPr>
          </a:p>
        </p:txBody>
      </p:sp>
      <p:sp>
        <p:nvSpPr>
          <p:cNvPr id="96" name="Google Shape;96;p16"/>
          <p:cNvSpPr/>
          <p:nvPr/>
        </p:nvSpPr>
        <p:spPr>
          <a:xfrm>
            <a:off x="8151250" y="1041325"/>
            <a:ext cx="297300" cy="1414200"/>
          </a:xfrm>
          <a:prstGeom prst="rect">
            <a:avLst/>
          </a:prstGeom>
          <a:solidFill>
            <a:srgbClr val="FF0000">
              <a:alpha val="225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371525" y="2761400"/>
            <a:ext cx="8185426" cy="2382100"/>
          </a:xfrm>
          <a:prstGeom prst="rect">
            <a:avLst/>
          </a:prstGeom>
          <a:noFill/>
          <a:ln>
            <a:noFill/>
          </a:ln>
        </p:spPr>
      </p:pic>
      <p:pic>
        <p:nvPicPr>
          <p:cNvPr id="102" name="Google Shape;102;p17"/>
          <p:cNvPicPr preferRelativeResize="0"/>
          <p:nvPr/>
        </p:nvPicPr>
        <p:blipFill>
          <a:blip r:embed="rId4">
            <a:alphaModFix/>
          </a:blip>
          <a:stretch>
            <a:fillRect/>
          </a:stretch>
        </p:blipFill>
        <p:spPr>
          <a:xfrm>
            <a:off x="125125" y="1082350"/>
            <a:ext cx="5155100" cy="1932050"/>
          </a:xfrm>
          <a:prstGeom prst="rect">
            <a:avLst/>
          </a:prstGeom>
          <a:noFill/>
          <a:ln>
            <a:noFill/>
          </a:ln>
        </p:spPr>
      </p:pic>
      <p:pic>
        <p:nvPicPr>
          <p:cNvPr id="103" name="Google Shape;103;p17"/>
          <p:cNvPicPr preferRelativeResize="0"/>
          <p:nvPr/>
        </p:nvPicPr>
        <p:blipFill>
          <a:blip r:embed="rId5">
            <a:alphaModFix/>
          </a:blip>
          <a:stretch>
            <a:fillRect/>
          </a:stretch>
        </p:blipFill>
        <p:spPr>
          <a:xfrm>
            <a:off x="186256" y="707682"/>
            <a:ext cx="4616627" cy="333450"/>
          </a:xfrm>
          <a:prstGeom prst="rect">
            <a:avLst/>
          </a:prstGeom>
          <a:noFill/>
          <a:ln>
            <a:noFill/>
          </a:ln>
        </p:spPr>
      </p:pic>
      <p:sp>
        <p:nvSpPr>
          <p:cNvPr id="104" name="Google Shape;104;p17"/>
          <p:cNvSpPr/>
          <p:nvPr/>
        </p:nvSpPr>
        <p:spPr>
          <a:xfrm>
            <a:off x="2551825" y="4253100"/>
            <a:ext cx="534900" cy="226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05" name="Google Shape;105;p17"/>
          <p:cNvCxnSpPr/>
          <p:nvPr/>
        </p:nvCxnSpPr>
        <p:spPr>
          <a:xfrm>
            <a:off x="3652200" y="1961225"/>
            <a:ext cx="1245900" cy="1031700"/>
          </a:xfrm>
          <a:prstGeom prst="straightConnector1">
            <a:avLst/>
          </a:prstGeom>
          <a:noFill/>
          <a:ln cap="flat" cmpd="sng" w="28575">
            <a:solidFill>
              <a:srgbClr val="FF0000"/>
            </a:solidFill>
            <a:prstDash val="solid"/>
            <a:round/>
            <a:headEnd len="med" w="med" type="none"/>
            <a:tailEnd len="med" w="med" type="none"/>
          </a:ln>
        </p:spPr>
      </p:cxnSp>
      <p:sp>
        <p:nvSpPr>
          <p:cNvPr id="106" name="Google Shape;106;p17"/>
          <p:cNvSpPr txBox="1"/>
          <p:nvPr/>
        </p:nvSpPr>
        <p:spPr>
          <a:xfrm>
            <a:off x="5052975" y="968600"/>
            <a:ext cx="4190400" cy="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latin typeface="EB Garamond"/>
                <a:ea typeface="EB Garamond"/>
                <a:cs typeface="EB Garamond"/>
                <a:sym typeface="EB Garamond"/>
              </a:rPr>
              <a:t>Silicious = various magma trace compositions of crustal melts, volcanics contemporaneous with Oregon-Idaho Graben opening</a:t>
            </a:r>
            <a:endParaRPr b="1" sz="1800">
              <a:solidFill>
                <a:srgbClr val="FF0000"/>
              </a:solidFill>
              <a:latin typeface="EB Garamond"/>
              <a:ea typeface="EB Garamond"/>
              <a:cs typeface="EB Garamond"/>
              <a:sym typeface="EB Garamond"/>
            </a:endParaRPr>
          </a:p>
        </p:txBody>
      </p:sp>
      <p:sp>
        <p:nvSpPr>
          <p:cNvPr id="107" name="Google Shape;107;p17"/>
          <p:cNvSpPr txBox="1"/>
          <p:nvPr/>
        </p:nvSpPr>
        <p:spPr>
          <a:xfrm>
            <a:off x="4898100" y="2830938"/>
            <a:ext cx="4190400" cy="4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EB Garamond Medium"/>
                <a:ea typeface="EB Garamond Medium"/>
                <a:cs typeface="EB Garamond Medium"/>
                <a:sym typeface="EB Garamond Medium"/>
              </a:rPr>
              <a:t>Genetically the last gasp of tholeiitic magma, aphanitic basalt</a:t>
            </a:r>
            <a:endParaRPr sz="1800">
              <a:solidFill>
                <a:srgbClr val="FF0000"/>
              </a:solidFill>
              <a:latin typeface="EB Garamond Medium"/>
              <a:ea typeface="EB Garamond Medium"/>
              <a:cs typeface="EB Garamond Medium"/>
              <a:sym typeface="EB Garamond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0" y="445025"/>
            <a:ext cx="914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EB Garamond"/>
                <a:ea typeface="EB Garamond"/>
                <a:cs typeface="EB Garamond"/>
                <a:sym typeface="EB Garamond"/>
              </a:rPr>
              <a:t>Basalts within Columbia River Plateau are genetically related</a:t>
            </a:r>
            <a:endParaRPr b="1">
              <a:latin typeface="EB Garamond"/>
              <a:ea typeface="EB Garamond"/>
              <a:cs typeface="EB Garamond"/>
              <a:sym typeface="EB Garamond"/>
            </a:endParaRPr>
          </a:p>
        </p:txBody>
      </p:sp>
      <p:sp>
        <p:nvSpPr>
          <p:cNvPr id="113" name="Google Shape;11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4" name="Google Shape;114;p18"/>
          <p:cNvPicPr preferRelativeResize="0"/>
          <p:nvPr/>
        </p:nvPicPr>
        <p:blipFill rotWithShape="1">
          <a:blip r:embed="rId3">
            <a:alphaModFix/>
          </a:blip>
          <a:srcRect b="0" l="278" r="268" t="0"/>
          <a:stretch/>
        </p:blipFill>
        <p:spPr>
          <a:xfrm>
            <a:off x="1201150" y="1218425"/>
            <a:ext cx="6181375" cy="3284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9"/>
          <p:cNvPicPr preferRelativeResize="0"/>
          <p:nvPr/>
        </p:nvPicPr>
        <p:blipFill>
          <a:blip r:embed="rId3">
            <a:alphaModFix/>
          </a:blip>
          <a:stretch>
            <a:fillRect/>
          </a:stretch>
        </p:blipFill>
        <p:spPr>
          <a:xfrm>
            <a:off x="121600" y="1041125"/>
            <a:ext cx="5161606" cy="666000"/>
          </a:xfrm>
          <a:prstGeom prst="rect">
            <a:avLst/>
          </a:prstGeom>
          <a:noFill/>
          <a:ln>
            <a:noFill/>
          </a:ln>
        </p:spPr>
      </p:pic>
      <p:pic>
        <p:nvPicPr>
          <p:cNvPr id="120" name="Google Shape;120;p19"/>
          <p:cNvPicPr preferRelativeResize="0"/>
          <p:nvPr/>
        </p:nvPicPr>
        <p:blipFill>
          <a:blip r:embed="rId4">
            <a:alphaModFix/>
          </a:blip>
          <a:stretch>
            <a:fillRect/>
          </a:stretch>
        </p:blipFill>
        <p:spPr>
          <a:xfrm>
            <a:off x="371525" y="2761400"/>
            <a:ext cx="8185426" cy="2382100"/>
          </a:xfrm>
          <a:prstGeom prst="rect">
            <a:avLst/>
          </a:prstGeom>
          <a:noFill/>
          <a:ln>
            <a:noFill/>
          </a:ln>
        </p:spPr>
      </p:pic>
      <p:pic>
        <p:nvPicPr>
          <p:cNvPr id="121" name="Google Shape;121;p19"/>
          <p:cNvPicPr preferRelativeResize="0"/>
          <p:nvPr/>
        </p:nvPicPr>
        <p:blipFill>
          <a:blip r:embed="rId5">
            <a:alphaModFix/>
          </a:blip>
          <a:stretch>
            <a:fillRect/>
          </a:stretch>
        </p:blipFill>
        <p:spPr>
          <a:xfrm>
            <a:off x="186250" y="707675"/>
            <a:ext cx="4734775" cy="333450"/>
          </a:xfrm>
          <a:prstGeom prst="rect">
            <a:avLst/>
          </a:prstGeom>
          <a:noFill/>
          <a:ln>
            <a:noFill/>
          </a:ln>
        </p:spPr>
      </p:pic>
      <p:sp>
        <p:nvSpPr>
          <p:cNvPr id="122" name="Google Shape;122;p19"/>
          <p:cNvSpPr/>
          <p:nvPr/>
        </p:nvSpPr>
        <p:spPr>
          <a:xfrm>
            <a:off x="2544175" y="4233825"/>
            <a:ext cx="534900" cy="177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23" name="Google Shape;123;p19"/>
          <p:cNvCxnSpPr/>
          <p:nvPr/>
        </p:nvCxnSpPr>
        <p:spPr>
          <a:xfrm>
            <a:off x="4745125" y="1409225"/>
            <a:ext cx="619200" cy="177300"/>
          </a:xfrm>
          <a:prstGeom prst="straightConnector1">
            <a:avLst/>
          </a:prstGeom>
          <a:noFill/>
          <a:ln cap="flat" cmpd="sng" w="28575">
            <a:solidFill>
              <a:srgbClr val="FF0000"/>
            </a:solidFill>
            <a:prstDash val="solid"/>
            <a:round/>
            <a:headEnd len="med" w="med" type="none"/>
            <a:tailEnd len="med" w="med" type="none"/>
          </a:ln>
        </p:spPr>
      </p:cxnSp>
      <p:sp>
        <p:nvSpPr>
          <p:cNvPr id="124" name="Google Shape;124;p19"/>
          <p:cNvSpPr txBox="1"/>
          <p:nvPr/>
        </p:nvSpPr>
        <p:spPr>
          <a:xfrm>
            <a:off x="5364325" y="1270400"/>
            <a:ext cx="3744900" cy="9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FF0000"/>
                </a:solidFill>
                <a:latin typeface="EB Garamond Medium"/>
                <a:ea typeface="EB Garamond Medium"/>
                <a:cs typeface="EB Garamond Medium"/>
                <a:sym typeface="EB Garamond Medium"/>
              </a:rPr>
              <a:t>Aphanitic olivine basalt, chemical trends mark the end of the primitive calc-alkalic sequences. Numerous basalt sources in OIG (REEs)</a:t>
            </a:r>
            <a:endParaRPr sz="1800">
              <a:solidFill>
                <a:srgbClr val="FF0000"/>
              </a:solidFill>
              <a:latin typeface="EB Garamond Medium"/>
              <a:ea typeface="EB Garamond Medium"/>
              <a:cs typeface="EB Garamond Medium"/>
              <a:sym typeface="EB Garamond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0"/>
          <p:cNvPicPr preferRelativeResize="0"/>
          <p:nvPr/>
        </p:nvPicPr>
        <p:blipFill>
          <a:blip r:embed="rId3">
            <a:alphaModFix/>
          </a:blip>
          <a:stretch>
            <a:fillRect/>
          </a:stretch>
        </p:blipFill>
        <p:spPr>
          <a:xfrm>
            <a:off x="207876" y="47425"/>
            <a:ext cx="4766626" cy="2899424"/>
          </a:xfrm>
          <a:prstGeom prst="rect">
            <a:avLst/>
          </a:prstGeom>
          <a:noFill/>
          <a:ln>
            <a:noFill/>
          </a:ln>
        </p:spPr>
      </p:pic>
      <p:pic>
        <p:nvPicPr>
          <p:cNvPr id="130" name="Google Shape;130;p20"/>
          <p:cNvPicPr preferRelativeResize="0"/>
          <p:nvPr/>
        </p:nvPicPr>
        <p:blipFill>
          <a:blip r:embed="rId4">
            <a:alphaModFix/>
          </a:blip>
          <a:stretch>
            <a:fillRect/>
          </a:stretch>
        </p:blipFill>
        <p:spPr>
          <a:xfrm>
            <a:off x="738375" y="2946850"/>
            <a:ext cx="7548177" cy="2196650"/>
          </a:xfrm>
          <a:prstGeom prst="rect">
            <a:avLst/>
          </a:prstGeom>
          <a:noFill/>
          <a:ln>
            <a:noFill/>
          </a:ln>
        </p:spPr>
      </p:pic>
      <p:cxnSp>
        <p:nvCxnSpPr>
          <p:cNvPr id="131" name="Google Shape;131;p20"/>
          <p:cNvCxnSpPr/>
          <p:nvPr/>
        </p:nvCxnSpPr>
        <p:spPr>
          <a:xfrm>
            <a:off x="541775" y="2450225"/>
            <a:ext cx="2162700" cy="955200"/>
          </a:xfrm>
          <a:prstGeom prst="straightConnector1">
            <a:avLst/>
          </a:prstGeom>
          <a:noFill/>
          <a:ln cap="flat" cmpd="sng" w="38100">
            <a:solidFill>
              <a:srgbClr val="FF0000"/>
            </a:solidFill>
            <a:prstDash val="solid"/>
            <a:round/>
            <a:headEnd len="med" w="med" type="none"/>
            <a:tailEnd len="med" w="med" type="triangle"/>
          </a:ln>
        </p:spPr>
      </p:cxnSp>
      <p:sp>
        <p:nvSpPr>
          <p:cNvPr id="132" name="Google Shape;132;p20"/>
          <p:cNvSpPr/>
          <p:nvPr/>
        </p:nvSpPr>
        <p:spPr>
          <a:xfrm>
            <a:off x="2620600" y="4184000"/>
            <a:ext cx="1398600" cy="2268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33" name="Google Shape;133;p20"/>
          <p:cNvCxnSpPr>
            <a:endCxn id="134" idx="1"/>
          </p:cNvCxnSpPr>
          <p:nvPr/>
        </p:nvCxnSpPr>
        <p:spPr>
          <a:xfrm>
            <a:off x="4645800" y="1523850"/>
            <a:ext cx="753300" cy="1047900"/>
          </a:xfrm>
          <a:prstGeom prst="straightConnector1">
            <a:avLst/>
          </a:prstGeom>
          <a:noFill/>
          <a:ln cap="flat" cmpd="sng" w="28575">
            <a:solidFill>
              <a:srgbClr val="FF0000"/>
            </a:solidFill>
            <a:prstDash val="solid"/>
            <a:round/>
            <a:headEnd len="med" w="med" type="none"/>
            <a:tailEnd len="med" w="med" type="none"/>
          </a:ln>
        </p:spPr>
      </p:cxnSp>
      <p:sp>
        <p:nvSpPr>
          <p:cNvPr id="134" name="Google Shape;134;p20"/>
          <p:cNvSpPr txBox="1"/>
          <p:nvPr/>
        </p:nvSpPr>
        <p:spPr>
          <a:xfrm>
            <a:off x="5399100" y="2073600"/>
            <a:ext cx="3744900" cy="9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EB Garamond Medium"/>
                <a:ea typeface="EB Garamond Medium"/>
                <a:cs typeface="EB Garamond Medium"/>
                <a:sym typeface="EB Garamond Medium"/>
              </a:rPr>
              <a:t>Calc-alkalic/Midly alkalic basaltic andesite separated by thick terrestrial sediment accumulating in grabens</a:t>
            </a:r>
            <a:endParaRPr sz="1800">
              <a:solidFill>
                <a:srgbClr val="FF0000"/>
              </a:solidFill>
              <a:latin typeface="EB Garamond Medium"/>
              <a:ea typeface="EB Garamond Medium"/>
              <a:cs typeface="EB Garamond Medium"/>
              <a:sym typeface="EB Garamond Medium"/>
            </a:endParaRPr>
          </a:p>
        </p:txBody>
      </p:sp>
      <p:cxnSp>
        <p:nvCxnSpPr>
          <p:cNvPr id="135" name="Google Shape;135;p20"/>
          <p:cNvCxnSpPr/>
          <p:nvPr/>
        </p:nvCxnSpPr>
        <p:spPr>
          <a:xfrm>
            <a:off x="4645800" y="1056950"/>
            <a:ext cx="672600" cy="422700"/>
          </a:xfrm>
          <a:prstGeom prst="straightConnector1">
            <a:avLst/>
          </a:prstGeom>
          <a:noFill/>
          <a:ln cap="flat" cmpd="sng" w="28575">
            <a:solidFill>
              <a:srgbClr val="FF0000"/>
            </a:solidFill>
            <a:prstDash val="solid"/>
            <a:round/>
            <a:headEnd len="med" w="med" type="none"/>
            <a:tailEnd len="med" w="med" type="none"/>
          </a:ln>
        </p:spPr>
      </p:cxnSp>
      <p:sp>
        <p:nvSpPr>
          <p:cNvPr id="136" name="Google Shape;136;p20"/>
          <p:cNvSpPr txBox="1"/>
          <p:nvPr/>
        </p:nvSpPr>
        <p:spPr>
          <a:xfrm>
            <a:off x="5322700" y="1148738"/>
            <a:ext cx="3744900" cy="9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EB Garamond Medium"/>
                <a:ea typeface="EB Garamond Medium"/>
                <a:cs typeface="EB Garamond Medium"/>
                <a:sym typeface="EB Garamond Medium"/>
              </a:rPr>
              <a:t>Flows of Ol. basalt capping underlying unit</a:t>
            </a:r>
            <a:endParaRPr sz="1800">
              <a:solidFill>
                <a:srgbClr val="FF0000"/>
              </a:solidFill>
              <a:latin typeface="EB Garamond Medium"/>
              <a:ea typeface="EB Garamond Medium"/>
              <a:cs typeface="EB Garamond Medium"/>
              <a:sym typeface="EB Garamond Medium"/>
            </a:endParaRPr>
          </a:p>
        </p:txBody>
      </p:sp>
      <p:sp>
        <p:nvSpPr>
          <p:cNvPr id="137" name="Google Shape;137;p20"/>
          <p:cNvSpPr txBox="1"/>
          <p:nvPr/>
        </p:nvSpPr>
        <p:spPr>
          <a:xfrm>
            <a:off x="5399100" y="-12"/>
            <a:ext cx="3744900" cy="9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EB Garamond Medium"/>
                <a:ea typeface="EB Garamond Medium"/>
                <a:cs typeface="EB Garamond Medium"/>
                <a:sym typeface="EB Garamond Medium"/>
              </a:rPr>
              <a:t>Volcanic vents of andesite and alkali basalt along faults of Vale fault zone, </a:t>
            </a:r>
            <a:r>
              <a:rPr lang="en" sz="1800">
                <a:solidFill>
                  <a:srgbClr val="FF0000"/>
                </a:solidFill>
                <a:latin typeface="EB Garamond Medium"/>
                <a:ea typeface="EB Garamond Medium"/>
                <a:cs typeface="EB Garamond Medium"/>
                <a:sym typeface="EB Garamond Medium"/>
              </a:rPr>
              <a:t>composition</a:t>
            </a:r>
            <a:r>
              <a:rPr lang="en" sz="1800">
                <a:solidFill>
                  <a:srgbClr val="FF0000"/>
                </a:solidFill>
                <a:latin typeface="EB Garamond Medium"/>
                <a:ea typeface="EB Garamond Medium"/>
                <a:cs typeface="EB Garamond Medium"/>
                <a:sym typeface="EB Garamond Medium"/>
              </a:rPr>
              <a:t> similar to Keeny Seq.</a:t>
            </a:r>
            <a:endParaRPr sz="1800">
              <a:solidFill>
                <a:srgbClr val="FF0000"/>
              </a:solidFill>
              <a:latin typeface="EB Garamond Medium"/>
              <a:ea typeface="EB Garamond Medium"/>
              <a:cs typeface="EB Garamond Medium"/>
              <a:sym typeface="EB Garamond Medium"/>
            </a:endParaRPr>
          </a:p>
        </p:txBody>
      </p:sp>
      <p:cxnSp>
        <p:nvCxnSpPr>
          <p:cNvPr id="138" name="Google Shape;138;p20"/>
          <p:cNvCxnSpPr/>
          <p:nvPr/>
        </p:nvCxnSpPr>
        <p:spPr>
          <a:xfrm flipH="1" rot="10800000">
            <a:off x="4607150" y="470950"/>
            <a:ext cx="871800" cy="119100"/>
          </a:xfrm>
          <a:prstGeom prst="straightConnector1">
            <a:avLst/>
          </a:prstGeom>
          <a:noFill/>
          <a:ln cap="flat" cmpd="sng" w="28575">
            <a:solidFill>
              <a:srgbClr val="FF0000"/>
            </a:solidFill>
            <a:prstDash val="solid"/>
            <a:round/>
            <a:headEnd len="med" w="med" type="none"/>
            <a:tailEnd len="med" w="med" type="none"/>
          </a:ln>
        </p:spPr>
      </p:cxnSp>
      <p:cxnSp>
        <p:nvCxnSpPr>
          <p:cNvPr id="139" name="Google Shape;139;p20"/>
          <p:cNvCxnSpPr>
            <a:endCxn id="134" idx="1"/>
          </p:cNvCxnSpPr>
          <p:nvPr/>
        </p:nvCxnSpPr>
        <p:spPr>
          <a:xfrm>
            <a:off x="4630500" y="2251650"/>
            <a:ext cx="768600" cy="320100"/>
          </a:xfrm>
          <a:prstGeom prst="straightConnector1">
            <a:avLst/>
          </a:prstGeom>
          <a:noFill/>
          <a:ln cap="flat" cmpd="sng" w="28575">
            <a:solidFill>
              <a:srgbClr val="FF0000"/>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1"/>
          <p:cNvSpPr txBox="1"/>
          <p:nvPr/>
        </p:nvSpPr>
        <p:spPr>
          <a:xfrm>
            <a:off x="231100" y="3772800"/>
            <a:ext cx="4095900" cy="9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latin typeface="EB Garamond"/>
                <a:ea typeface="EB Garamond"/>
                <a:cs typeface="EB Garamond"/>
                <a:sym typeface="EB Garamond"/>
              </a:rPr>
              <a:t>Calc Alkalic Sequences:</a:t>
            </a:r>
            <a:endParaRPr b="1" sz="11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100">
                <a:solidFill>
                  <a:schemeClr val="dk1"/>
                </a:solidFill>
                <a:latin typeface="EB Garamond"/>
                <a:ea typeface="EB Garamond"/>
                <a:cs typeface="EB Garamond"/>
                <a:sym typeface="EB Garamond"/>
              </a:rPr>
              <a:t>DC—Devine Canyon Ash-Flow Tuff</a:t>
            </a:r>
            <a:endParaRPr b="1" sz="11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100">
                <a:solidFill>
                  <a:schemeClr val="dk1"/>
                </a:solidFill>
                <a:latin typeface="EB Garamond"/>
                <a:ea typeface="EB Garamond"/>
                <a:cs typeface="EB Garamond"/>
                <a:sym typeface="EB Garamond"/>
              </a:rPr>
              <a:t>WC— Wildcat Creek Ash-Flow Tuff. </a:t>
            </a:r>
            <a:endParaRPr b="1" sz="11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100">
                <a:solidFill>
                  <a:schemeClr val="dk1"/>
                </a:solidFill>
                <a:latin typeface="EB Garamond"/>
                <a:ea typeface="EB Garamond"/>
                <a:cs typeface="EB Garamond"/>
                <a:sym typeface="EB Garamond"/>
              </a:rPr>
              <a:t>DCT—Dinner Creek Ash-Flow Tuff</a:t>
            </a:r>
            <a:endParaRPr b="1" sz="11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100">
                <a:solidFill>
                  <a:schemeClr val="dk1"/>
                </a:solidFill>
                <a:latin typeface="EB Garamond"/>
                <a:ea typeface="EB Garamond"/>
                <a:cs typeface="EB Garamond"/>
                <a:sym typeface="EB Garamond"/>
              </a:rPr>
              <a:t>CWR—rhyolite of Cottonwood Mountain</a:t>
            </a:r>
            <a:endParaRPr b="1" sz="1100">
              <a:solidFill>
                <a:schemeClr val="dk1"/>
              </a:solidFill>
              <a:latin typeface="EB Garamond"/>
              <a:ea typeface="EB Garamond"/>
              <a:cs typeface="EB Garamond"/>
              <a:sym typeface="EB Garamond"/>
            </a:endParaRPr>
          </a:p>
          <a:p>
            <a:pPr indent="0" lvl="0" marL="0" rtl="0" algn="l">
              <a:spcBef>
                <a:spcPts val="0"/>
              </a:spcBef>
              <a:spcAft>
                <a:spcPts val="0"/>
              </a:spcAft>
              <a:buNone/>
            </a:pPr>
            <a:r>
              <a:rPr b="1" lang="en" sz="1100">
                <a:solidFill>
                  <a:schemeClr val="dk1"/>
                </a:solidFill>
                <a:latin typeface="EB Garamond"/>
                <a:ea typeface="EB Garamond"/>
                <a:cs typeface="EB Garamond"/>
                <a:sym typeface="EB Garamond"/>
              </a:rPr>
              <a:t>LR—Littlefield Rhyolite</a:t>
            </a:r>
            <a:endParaRPr b="1" sz="1100">
              <a:solidFill>
                <a:schemeClr val="dk1"/>
              </a:solidFill>
              <a:latin typeface="EB Garamond"/>
              <a:ea typeface="EB Garamond"/>
              <a:cs typeface="EB Garamond"/>
              <a:sym typeface="EB Garamond"/>
            </a:endParaRPr>
          </a:p>
          <a:p>
            <a:pPr indent="0" lvl="0" marL="0" rtl="0" algn="l">
              <a:spcBef>
                <a:spcPts val="0"/>
              </a:spcBef>
              <a:spcAft>
                <a:spcPts val="0"/>
              </a:spcAft>
              <a:buClr>
                <a:schemeClr val="dk1"/>
              </a:buClr>
              <a:buSzPts val="1100"/>
              <a:buFont typeface="Arial"/>
              <a:buNone/>
            </a:pPr>
            <a:r>
              <a:rPr b="1" lang="en" sz="1100">
                <a:solidFill>
                  <a:schemeClr val="dk1"/>
                </a:solidFill>
                <a:latin typeface="EB Garamond"/>
                <a:ea typeface="EB Garamond"/>
                <a:cs typeface="EB Garamond"/>
                <a:sym typeface="EB Garamond"/>
              </a:rPr>
              <a:t>WB-1 and WB-2—two ignimbrites in the Westfall Butte Complex</a:t>
            </a:r>
            <a:endParaRPr b="1" sz="1100">
              <a:solidFill>
                <a:schemeClr val="dk1"/>
              </a:solidFill>
              <a:latin typeface="EB Garamond"/>
              <a:ea typeface="EB Garamond"/>
              <a:cs typeface="EB Garamond"/>
              <a:sym typeface="EB Garamond"/>
            </a:endParaRPr>
          </a:p>
          <a:p>
            <a:pPr indent="0" lvl="0" marL="0" rtl="0" algn="l">
              <a:spcBef>
                <a:spcPts val="0"/>
              </a:spcBef>
              <a:spcAft>
                <a:spcPts val="0"/>
              </a:spcAft>
              <a:buNone/>
            </a:pPr>
            <a:r>
              <a:t/>
            </a:r>
            <a:endParaRPr b="1" sz="1800">
              <a:solidFill>
                <a:srgbClr val="FF0000"/>
              </a:solidFill>
              <a:latin typeface="EB Garamond"/>
              <a:ea typeface="EB Garamond"/>
              <a:cs typeface="EB Garamond"/>
              <a:sym typeface="EB Garamond"/>
            </a:endParaRPr>
          </a:p>
        </p:txBody>
      </p:sp>
      <p:sp>
        <p:nvSpPr>
          <p:cNvPr id="145" name="Google Shape;145;p21"/>
          <p:cNvSpPr txBox="1"/>
          <p:nvPr/>
        </p:nvSpPr>
        <p:spPr>
          <a:xfrm>
            <a:off x="4919225" y="3772800"/>
            <a:ext cx="4095900" cy="13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1"/>
                </a:solidFill>
              </a:rPr>
              <a:t>Tholeiite vs Moderately Calc-Alkalic</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Tims Peak Basalts vs Keeny Sequences</a:t>
            </a:r>
            <a:endParaRPr b="1"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146" name="Google Shape;14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7" name="Google Shape;14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8" name="Google Shape;148;p21"/>
          <p:cNvPicPr preferRelativeResize="0"/>
          <p:nvPr/>
        </p:nvPicPr>
        <p:blipFill>
          <a:blip r:embed="rId3">
            <a:alphaModFix/>
          </a:blip>
          <a:stretch>
            <a:fillRect/>
          </a:stretch>
        </p:blipFill>
        <p:spPr>
          <a:xfrm>
            <a:off x="0" y="1370707"/>
            <a:ext cx="9144003" cy="2402087"/>
          </a:xfrm>
          <a:prstGeom prst="rect">
            <a:avLst/>
          </a:prstGeom>
          <a:noFill/>
          <a:ln>
            <a:noFill/>
          </a:ln>
        </p:spPr>
      </p:pic>
      <p:sp>
        <p:nvSpPr>
          <p:cNvPr id="149" name="Google Shape;149;p21"/>
          <p:cNvSpPr/>
          <p:nvPr/>
        </p:nvSpPr>
        <p:spPr>
          <a:xfrm>
            <a:off x="0" y="1152475"/>
            <a:ext cx="4448700" cy="3945600"/>
          </a:xfrm>
          <a:prstGeom prst="rect">
            <a:avLst/>
          </a:prstGeom>
          <a:solidFill>
            <a:srgbClr val="FFFFFF">
              <a:alpha val="727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0" name="Google Shape;150;p21"/>
          <p:cNvSpPr/>
          <p:nvPr/>
        </p:nvSpPr>
        <p:spPr>
          <a:xfrm>
            <a:off x="4503675" y="1218900"/>
            <a:ext cx="4448700" cy="3181200"/>
          </a:xfrm>
          <a:prstGeom prst="rect">
            <a:avLst/>
          </a:prstGeom>
          <a:solidFill>
            <a:srgbClr val="FFFFFF">
              <a:alpha val="727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 name="Google Shape;151;p21"/>
          <p:cNvSpPr txBox="1"/>
          <p:nvPr/>
        </p:nvSpPr>
        <p:spPr>
          <a:xfrm>
            <a:off x="1510950" y="598875"/>
            <a:ext cx="6585300" cy="9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EB Garamond Medium"/>
                <a:ea typeface="EB Garamond Medium"/>
                <a:cs typeface="EB Garamond Medium"/>
                <a:sym typeface="EB Garamond Medium"/>
              </a:rPr>
              <a:t>Melts become more evolved going up the stratigraphic sequence</a:t>
            </a:r>
            <a:endParaRPr sz="1800">
              <a:solidFill>
                <a:srgbClr val="FF0000"/>
              </a:solidFill>
              <a:latin typeface="EB Garamond Medium"/>
              <a:ea typeface="EB Garamond Medium"/>
              <a:cs typeface="EB Garamond Medium"/>
              <a:sym typeface="EB Garamond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par>
                          <p:cTn fill="hold">
                            <p:stCondLst>
                              <p:cond delay="0"/>
                            </p:stCondLst>
                            <p:childTnLst>
                              <p:par>
                                <p:cTn fill="hold" nodeType="afterEffect" presetClass="exit" presetID="1" presetSubtype="0">
                                  <p:stCondLst>
                                    <p:cond delay="0"/>
                                  </p:stCondLst>
                                  <p:childTnLst>
                                    <p:set>
                                      <p:cBhvr>
                                        <p:cTn dur="1" fill="hold">
                                          <p:stCondLst>
                                            <p:cond delay="0"/>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